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8" r:id="rId2"/>
    <p:sldId id="288" r:id="rId3"/>
    <p:sldId id="266" r:id="rId4"/>
    <p:sldId id="289" r:id="rId5"/>
    <p:sldId id="287" r:id="rId6"/>
    <p:sldId id="290" r:id="rId7"/>
    <p:sldId id="267" r:id="rId8"/>
    <p:sldId id="291" r:id="rId9"/>
    <p:sldId id="268" r:id="rId10"/>
    <p:sldId id="269" r:id="rId11"/>
    <p:sldId id="270" r:id="rId12"/>
    <p:sldId id="271" r:id="rId13"/>
    <p:sldId id="286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E2A7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zejb\Local%20Settings\Temporary%20Internet%20Files\Content.Outlook\Y8D22YB4\srednia%20liczba%20dziennych%20rejestracj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zejb\My%20Documents\Book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zejb\My%20Documents\Book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8"/>
  <c:chart>
    <c:autoTitleDeleted val="1"/>
    <c:plotArea>
      <c:layout>
        <c:manualLayout>
          <c:layoutTarget val="inner"/>
          <c:xMode val="edge"/>
          <c:yMode val="edge"/>
          <c:x val="3.7655108318409972E-2"/>
          <c:y val="0.15501355013550144"/>
          <c:w val="0.96234489168159565"/>
          <c:h val="0.75245268121972553"/>
        </c:manualLayout>
      </c:layout>
      <c:barChart>
        <c:barDir val="col"/>
        <c:grouping val="clustered"/>
        <c:ser>
          <c:idx val="0"/>
          <c:order val="0"/>
          <c:spPr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Sheet1!$B$5:$B$10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 Q1</c:v>
                </c:pt>
                <c:pt idx="3">
                  <c:v>2008 Q2</c:v>
                </c:pt>
                <c:pt idx="4">
                  <c:v>2008 Q3</c:v>
                </c:pt>
                <c:pt idx="5">
                  <c:v>2008 Q4</c:v>
                </c:pt>
              </c:strCache>
            </c:strRef>
          </c:cat>
          <c:val>
            <c:numRef>
              <c:f>Sheet1!$C$5:$C$10</c:f>
              <c:numCache>
                <c:formatCode>#,##0</c:formatCode>
                <c:ptCount val="6"/>
                <c:pt idx="0">
                  <c:v>557091</c:v>
                </c:pt>
                <c:pt idx="1">
                  <c:v>762656</c:v>
                </c:pt>
                <c:pt idx="2">
                  <c:v>941315</c:v>
                </c:pt>
                <c:pt idx="3">
                  <c:v>1059224</c:v>
                </c:pt>
                <c:pt idx="4">
                  <c:v>1208186</c:v>
                </c:pt>
                <c:pt idx="5">
                  <c:v>1323454</c:v>
                </c:pt>
              </c:numCache>
            </c:numRef>
          </c:val>
        </c:ser>
        <c:dLbls>
          <c:showVal val="1"/>
        </c:dLbls>
        <c:overlap val="-25"/>
        <c:axId val="67299968"/>
        <c:axId val="67273088"/>
      </c:barChart>
      <c:catAx>
        <c:axId val="672999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67273088"/>
        <c:crosses val="autoZero"/>
        <c:auto val="1"/>
        <c:lblAlgn val="ctr"/>
        <c:lblOffset val="100"/>
      </c:catAx>
      <c:valAx>
        <c:axId val="67273088"/>
        <c:scaling>
          <c:orientation val="minMax"/>
        </c:scaling>
        <c:delete val="1"/>
        <c:axPos val="l"/>
        <c:numFmt formatCode="#,##0" sourceLinked="1"/>
        <c:majorTickMark val="none"/>
        <c:tickLblPos val="nextTo"/>
        <c:crossAx val="67299968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5"/>
  <c:chart>
    <c:plotArea>
      <c:layout>
        <c:manualLayout>
          <c:layoutTarget val="inner"/>
          <c:xMode val="edge"/>
          <c:yMode val="edge"/>
          <c:x val="0.1343842957130359"/>
          <c:y val="7.407407407407407E-2"/>
          <c:w val="0.82117125984251971"/>
          <c:h val="0.8031558034412366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2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Pt>
            <c:idx val="3"/>
            <c:spPr>
              <a:solidFill>
                <a:srgbClr val="DED90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cat>
            <c:strRef>
              <c:f>Sheet1!$B$4:$B$7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Q1 2009</c:v>
                </c:pt>
                <c:pt idx="3">
                  <c:v>2009 (est.)</c:v>
                </c:pt>
              </c:strCache>
            </c:strRef>
          </c:cat>
          <c:val>
            <c:numRef>
              <c:f>Sheet1!$C$4:$C$7</c:f>
              <c:numCache>
                <c:formatCode>General</c:formatCode>
                <c:ptCount val="4"/>
                <c:pt idx="0">
                  <c:v>33639</c:v>
                </c:pt>
                <c:pt idx="1">
                  <c:v>65062</c:v>
                </c:pt>
                <c:pt idx="2">
                  <c:v>22761</c:v>
                </c:pt>
                <c:pt idx="3">
                  <c:v>91044</c:v>
                </c:pt>
              </c:numCache>
            </c:numRef>
          </c:val>
        </c:ser>
        <c:axId val="68375296"/>
        <c:axId val="68376832"/>
      </c:barChart>
      <c:catAx>
        <c:axId val="68375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68376832"/>
        <c:crosses val="autoZero"/>
        <c:auto val="1"/>
        <c:lblAlgn val="ctr"/>
        <c:lblOffset val="100"/>
      </c:catAx>
      <c:valAx>
        <c:axId val="683768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pl-PL"/>
          </a:p>
        </c:txPr>
        <c:crossAx val="6837529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3"/>
            <c:spPr>
              <a:solidFill>
                <a:srgbClr val="DED9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cat>
            <c:strRef>
              <c:f>Sheet2!$A$2:$A$5</c:f>
              <c:strCach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 (est.)</c:v>
                </c:pt>
              </c:strCache>
            </c:strRef>
          </c:cat>
          <c:val>
            <c:numRef>
              <c:f>Sheet2!$B$2:$B$5</c:f>
              <c:numCache>
                <c:formatCode>General</c:formatCode>
                <c:ptCount val="4"/>
                <c:pt idx="0">
                  <c:v>557091</c:v>
                </c:pt>
                <c:pt idx="1">
                  <c:v>762656</c:v>
                </c:pt>
                <c:pt idx="2">
                  <c:v>1323454</c:v>
                </c:pt>
                <c:pt idx="3">
                  <c:v>1720490.2</c:v>
                </c:pt>
              </c:numCache>
            </c:numRef>
          </c:val>
        </c:ser>
        <c:axId val="67919872"/>
        <c:axId val="67921408"/>
      </c:barChart>
      <c:catAx>
        <c:axId val="67919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67921408"/>
        <c:crosses val="autoZero"/>
        <c:auto val="1"/>
        <c:lblAlgn val="ctr"/>
        <c:lblOffset val="100"/>
      </c:catAx>
      <c:valAx>
        <c:axId val="679214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6791987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9"/>
  <c:chart>
    <c:autoTitleDeleted val="1"/>
    <c:plotArea>
      <c:layout>
        <c:manualLayout>
          <c:layoutTarget val="inner"/>
          <c:xMode val="edge"/>
          <c:yMode val="edge"/>
          <c:x val="1.7004711899768408E-2"/>
          <c:y val="2.7542984405584156E-2"/>
          <c:w val="0.96599057620046513"/>
          <c:h val="0.8271384948794106"/>
        </c:manualLayout>
      </c:layout>
      <c:barChart>
        <c:barDir val="col"/>
        <c:grouping val="clustered"/>
        <c:ser>
          <c:idx val="0"/>
          <c:order val="0"/>
          <c:tx>
            <c:strRef>
              <c:f>Sheet1!$C$15</c:f>
              <c:strCache>
                <c:ptCount val="1"/>
                <c:pt idx="0">
                  <c:v>#of domains</c:v>
                </c:pt>
              </c:strCache>
            </c:strRef>
          </c:tx>
          <c:spPr>
            <a:solidFill>
              <a:srgbClr val="00B0F0"/>
            </a:solidFill>
          </c:spPr>
          <c:dPt>
            <c:idx val="5"/>
            <c:spPr>
              <a:solidFill>
                <a:srgbClr val="FF0000"/>
              </a:solidFill>
            </c:spPr>
          </c:dPt>
          <c:dLbls>
            <c:dLbl>
              <c:idx val="3"/>
              <c:layout>
                <c:manualLayout>
                  <c:x val="-5.4421387805381671E-3"/>
                  <c:y val="-4.8953216711204006E-2"/>
                </c:manualLayout>
              </c:layout>
              <c:showVal val="1"/>
            </c:dLbl>
            <c:dLbl>
              <c:idx val="5"/>
              <c:layout>
                <c:manualLayout>
                  <c:x val="-3.6280925203588141E-3"/>
                  <c:y val="-5.4106186891330954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pl-PL"/>
                </a:p>
              </c:txPr>
              <c:showVal val="1"/>
            </c:dLbl>
            <c:dLbl>
              <c:idx val="7"/>
              <c:layout>
                <c:manualLayout>
                  <c:x val="0"/>
                  <c:y val="-7.471806761183801E-2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8.244752288202782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Val val="1"/>
          </c:dLbls>
          <c:cat>
            <c:multiLvlStrRef>
              <c:f>Sheet1!$A$16:$B$25</c:f>
              <c:multiLvlStrCache>
                <c:ptCount val="10"/>
                <c:lvl>
                  <c:pt idx="0">
                    <c:v>de</c:v>
                  </c:pt>
                  <c:pt idx="1">
                    <c:v>uk</c:v>
                  </c:pt>
                  <c:pt idx="2">
                    <c:v>nl</c:v>
                  </c:pt>
                  <c:pt idx="3">
                    <c:v>it</c:v>
                  </c:pt>
                  <c:pt idx="4">
                    <c:v>fr</c:v>
                  </c:pt>
                  <c:pt idx="5">
                    <c:v>pl</c:v>
                  </c:pt>
                  <c:pt idx="6">
                    <c:v>es</c:v>
                  </c:pt>
                  <c:pt idx="7">
                    <c:v>dk</c:v>
                  </c:pt>
                  <c:pt idx="8">
                    <c:v>be</c:v>
                  </c:pt>
                  <c:pt idx="9">
                    <c:v>se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</c:lvl>
              </c:multiLvlStrCache>
            </c:multiLvlStrRef>
          </c:cat>
          <c:val>
            <c:numRef>
              <c:f>Sheet1!$C$16:$C$25</c:f>
              <c:numCache>
                <c:formatCode>#,##0</c:formatCode>
                <c:ptCount val="10"/>
                <c:pt idx="0">
                  <c:v>12607720</c:v>
                </c:pt>
                <c:pt idx="1">
                  <c:v>7382123</c:v>
                </c:pt>
                <c:pt idx="2">
                  <c:v>3300822</c:v>
                </c:pt>
                <c:pt idx="3">
                  <c:v>1651883</c:v>
                </c:pt>
                <c:pt idx="4">
                  <c:v>1353826</c:v>
                </c:pt>
                <c:pt idx="5">
                  <c:v>1333615</c:v>
                </c:pt>
                <c:pt idx="6">
                  <c:v>1115777</c:v>
                </c:pt>
                <c:pt idx="7">
                  <c:v>981230</c:v>
                </c:pt>
                <c:pt idx="8">
                  <c:v>880889</c:v>
                </c:pt>
                <c:pt idx="9">
                  <c:v>854905</c:v>
                </c:pt>
              </c:numCache>
            </c:numRef>
          </c:val>
        </c:ser>
        <c:dLbls>
          <c:showVal val="1"/>
        </c:dLbls>
        <c:gapWidth val="43"/>
        <c:overlap val="-60"/>
        <c:axId val="67946368"/>
        <c:axId val="67947904"/>
      </c:barChart>
      <c:catAx>
        <c:axId val="67946368"/>
        <c:scaling>
          <c:orientation val="minMax"/>
        </c:scaling>
        <c:axPos val="b"/>
        <c:majorTickMark val="none"/>
        <c:tickLblPos val="nextTo"/>
        <c:crossAx val="67947904"/>
        <c:crosses val="autoZero"/>
        <c:auto val="1"/>
        <c:lblAlgn val="ctr"/>
        <c:lblOffset val="100"/>
      </c:catAx>
      <c:valAx>
        <c:axId val="67947904"/>
        <c:scaling>
          <c:orientation val="minMax"/>
        </c:scaling>
        <c:delete val="1"/>
        <c:axPos val="l"/>
        <c:numFmt formatCode="#,##0" sourceLinked="1"/>
        <c:majorTickMark val="none"/>
        <c:tickLblPos val="nextTo"/>
        <c:crossAx val="6794636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4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5"/>
              <c:spPr/>
              <c:txPr>
                <a:bodyPr/>
                <a:lstStyle/>
                <a:p>
                  <a:pPr>
                    <a:defRPr b="1"/>
                  </a:pPr>
                  <a:endParaRPr lang="pl-PL"/>
                </a:p>
              </c:txPr>
            </c:dLbl>
            <c:showVal val="1"/>
          </c:dLbls>
          <c:cat>
            <c:strRef>
              <c:f>Sheet1!$B$6:$B$11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 Q1</c:v>
                </c:pt>
                <c:pt idx="3">
                  <c:v>2008 Q2</c:v>
                </c:pt>
                <c:pt idx="4">
                  <c:v>2008 Q3</c:v>
                </c:pt>
                <c:pt idx="5">
                  <c:v>2008 Q4</c:v>
                </c:pt>
              </c:strCache>
            </c:strRef>
          </c:cat>
          <c:val>
            <c:numRef>
              <c:f>Sheet1!$C$6:$C$11</c:f>
              <c:numCache>
                <c:formatCode>0.00%</c:formatCode>
                <c:ptCount val="6"/>
                <c:pt idx="0">
                  <c:v>0.78690000000000004</c:v>
                </c:pt>
                <c:pt idx="1">
                  <c:v>0.77050000000000063</c:v>
                </c:pt>
                <c:pt idx="2">
                  <c:v>0.75010000000000165</c:v>
                </c:pt>
                <c:pt idx="3">
                  <c:v>0.74030000000000062</c:v>
                </c:pt>
                <c:pt idx="4">
                  <c:v>0.72620000000000062</c:v>
                </c:pt>
                <c:pt idx="5">
                  <c:v>0.72870000000000412</c:v>
                </c:pt>
              </c:numCache>
            </c:numRef>
          </c:val>
        </c:ser>
        <c:dLbls>
          <c:showVal val="1"/>
        </c:dLbls>
        <c:overlap val="-25"/>
        <c:axId val="67741952"/>
        <c:axId val="67747840"/>
      </c:barChart>
      <c:catAx>
        <c:axId val="67741952"/>
        <c:scaling>
          <c:orientation val="minMax"/>
        </c:scaling>
        <c:axPos val="b"/>
        <c:majorTickMark val="none"/>
        <c:tickLblPos val="nextTo"/>
        <c:crossAx val="67747840"/>
        <c:crosses val="autoZero"/>
        <c:auto val="1"/>
        <c:lblAlgn val="ctr"/>
        <c:lblOffset val="100"/>
      </c:catAx>
      <c:valAx>
        <c:axId val="67747840"/>
        <c:scaling>
          <c:orientation val="minMax"/>
        </c:scaling>
        <c:delete val="1"/>
        <c:axPos val="l"/>
        <c:numFmt formatCode="0.00%" sourceLinked="1"/>
        <c:majorTickMark val="none"/>
        <c:tickLblPos val="nextTo"/>
        <c:crossAx val="677419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2"/>
  <c:chart>
    <c:autoTitleDeleted val="1"/>
    <c:plotArea>
      <c:layout>
        <c:manualLayout>
          <c:layoutTarget val="inner"/>
          <c:xMode val="edge"/>
          <c:yMode val="edge"/>
          <c:x val="8.4767884713292579E-2"/>
          <c:y val="3.870988053372295E-2"/>
          <c:w val="0.83126951452934561"/>
          <c:h val="0.81892976336995382"/>
        </c:manualLayout>
      </c:layout>
      <c:barChart>
        <c:barDir val="bar"/>
        <c:grouping val="clustered"/>
        <c:ser>
          <c:idx val="0"/>
          <c:order val="0"/>
          <c:tx>
            <c:strRef>
              <c:f>'Dynamika przyrostu rej. Q do Q'!$I$2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Lbls>
            <c:dLbl>
              <c:idx val="0"/>
              <c:layout>
                <c:manualLayout>
                  <c:x val="-0.10805765258724102"/>
                  <c:y val="-3.521119860017582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0.1051078784643445"/>
                  <c:y val="-6.1878044036627333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0.10570559188576006"/>
                  <c:y val="-7.0766958640077534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9.6219906255939888E-2"/>
                  <c:y val="-3.4904013961605611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'Dynamika przyrostu rej. Q do Q'!$H$3:$H$6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'Dynamika przyrostu rej. Q do Q'!$I$3:$I$6</c:f>
              <c:numCache>
                <c:formatCode>0.00%</c:formatCode>
                <c:ptCount val="4"/>
                <c:pt idx="0">
                  <c:v>9.4200000000000006E-2</c:v>
                </c:pt>
                <c:pt idx="1">
                  <c:v>7.8100000000000003E-2</c:v>
                </c:pt>
                <c:pt idx="2">
                  <c:v>9.5900000000000041E-2</c:v>
                </c:pt>
                <c:pt idx="3">
                  <c:v>6.0100000000000021E-2</c:v>
                </c:pt>
              </c:numCache>
            </c:numRef>
          </c:val>
        </c:ser>
        <c:ser>
          <c:idx val="1"/>
          <c:order val="1"/>
          <c:tx>
            <c:strRef>
              <c:f>'Dynamika przyrostu rej. Q do Q'!$J$2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00DA00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Lbls>
            <c:dLbl>
              <c:idx val="0"/>
              <c:layout>
                <c:manualLayout>
                  <c:x val="-0.12040858294775009"/>
                  <c:y val="1.6125984251968916E-4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0.11787176087525172"/>
                  <c:y val="-1.6165179352581357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0.11704286964129484"/>
                  <c:y val="-6.0609623797025424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9.8510882016038248E-2"/>
                  <c:y val="-7.111111111111183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'Dynamika przyrostu rej. Q do Q'!$H$3:$H$6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'Dynamika przyrostu rej. Q do Q'!$J$3:$J$6</c:f>
              <c:numCache>
                <c:formatCode>0.00%</c:formatCode>
                <c:ptCount val="4"/>
                <c:pt idx="0">
                  <c:v>0.23430000000000001</c:v>
                </c:pt>
                <c:pt idx="1">
                  <c:v>0.12529999999999999</c:v>
                </c:pt>
                <c:pt idx="2">
                  <c:v>0.1406</c:v>
                </c:pt>
                <c:pt idx="3">
                  <c:v>9.540000000000004E-2</c:v>
                </c:pt>
              </c:numCache>
            </c:numRef>
          </c:val>
        </c:ser>
        <c:ser>
          <c:idx val="2"/>
          <c:order val="2"/>
          <c:tx>
            <c:strRef>
              <c:f>'Dynamika przyrostu rej. Q do Q'!$K$2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E20000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Lbls>
            <c:dLbl>
              <c:idx val="0"/>
              <c:layout>
                <c:manualLayout>
                  <c:x val="0"/>
                  <c:y val="-1.298277788511577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Val val="1"/>
          </c:dLbls>
          <c:cat>
            <c:strRef>
              <c:f>'Dynamika przyrostu rej. Q do Q'!$H$3:$H$6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'Dynamika przyrostu rej. Q do Q'!$K$3:$K$6</c:f>
              <c:numCache>
                <c:formatCode>General</c:formatCode>
                <c:ptCount val="4"/>
                <c:pt idx="0" formatCode="0.00%">
                  <c:v>3.5881866691248814E-2</c:v>
                </c:pt>
              </c:numCache>
            </c:numRef>
          </c:val>
        </c:ser>
        <c:dLbls>
          <c:showVal val="1"/>
        </c:dLbls>
        <c:gapWidth val="104"/>
        <c:axId val="68052864"/>
        <c:axId val="68054400"/>
      </c:barChart>
      <c:catAx>
        <c:axId val="68052864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800" b="1"/>
            </a:pPr>
            <a:endParaRPr lang="pl-PL"/>
          </a:p>
        </c:txPr>
        <c:crossAx val="68054400"/>
        <c:crosses val="autoZero"/>
        <c:auto val="1"/>
        <c:lblAlgn val="ctr"/>
        <c:lblOffset val="100"/>
        <c:tickLblSkip val="1"/>
        <c:tickMarkSkip val="1"/>
      </c:catAx>
      <c:valAx>
        <c:axId val="68054400"/>
        <c:scaling>
          <c:orientation val="minMax"/>
        </c:scaling>
        <c:axPos val="b"/>
        <c:majorGridlines/>
        <c:numFmt formatCode="0%" sourceLinked="0"/>
        <c:tickLblPos val="nextTo"/>
        <c:txPr>
          <a:bodyPr rot="0" vert="horz"/>
          <a:lstStyle/>
          <a:p>
            <a:pPr>
              <a:defRPr sz="1800" b="1"/>
            </a:pPr>
            <a:endParaRPr lang="pl-PL"/>
          </a:p>
        </c:txPr>
        <c:crossAx val="68052864"/>
        <c:crosses val="autoZero"/>
        <c:crossBetween val="between"/>
        <c:majorUnit val="0.1"/>
        <c:minorUnit val="0.1"/>
      </c:valAx>
    </c:plotArea>
    <c:legend>
      <c:legendPos val="r"/>
      <c:layout>
        <c:manualLayout>
          <c:xMode val="edge"/>
          <c:yMode val="edge"/>
          <c:x val="0.72590468584462642"/>
          <c:y val="0.2110537989112847"/>
          <c:w val="0.1140814044125124"/>
          <c:h val="0.36191902695962075"/>
        </c:manualLayout>
      </c:layout>
      <c:txPr>
        <a:bodyPr/>
        <a:lstStyle/>
        <a:p>
          <a:pPr>
            <a:defRPr sz="1800" b="1"/>
          </a:pPr>
          <a:endParaRPr lang="pl-PL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2"/>
  <c:chart>
    <c:autoTitleDeleted val="1"/>
    <c:plotArea>
      <c:layout>
        <c:manualLayout>
          <c:layoutTarget val="inner"/>
          <c:xMode val="edge"/>
          <c:yMode val="edge"/>
          <c:x val="8.5734852810750203E-2"/>
          <c:y val="5.7743294579778594E-2"/>
          <c:w val="0.8719753792920516"/>
          <c:h val="0.80500051685763452"/>
        </c:manualLayout>
      </c:layout>
      <c:barChart>
        <c:barDir val="bar"/>
        <c:grouping val="clustered"/>
        <c:ser>
          <c:idx val="0"/>
          <c:order val="0"/>
          <c:tx>
            <c:strRef>
              <c:f>'Por. śr. l. dziennych n. rej '!$G$53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Lbls>
            <c:dLbl>
              <c:idx val="0"/>
              <c:layout>
                <c:manualLayout>
                  <c:x val="-7.1904282219652671E-2"/>
                  <c:y val="5.0836791740519317E-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945</a:t>
                    </a:r>
                  </a:p>
                </c:rich>
              </c:tx>
              <c:dLblPos val="outEnd"/>
              <c:showVal val="1"/>
              <c:separator>, </c:separator>
            </c:dLbl>
            <c:dLbl>
              <c:idx val="1"/>
              <c:layout>
                <c:manualLayout>
                  <c:x val="-6.54554919505346E-2"/>
                  <c:y val="5.395368428516401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772</a:t>
                    </a:r>
                  </a:p>
                </c:rich>
              </c:tx>
              <c:dLblPos val="outEnd"/>
              <c:showVal val="1"/>
              <c:separator>, </c:separator>
            </c:dLbl>
            <c:dLbl>
              <c:idx val="2"/>
              <c:layout>
                <c:manualLayout>
                  <c:x val="-8.4565346808184241E-2"/>
                  <c:y val="-1.45124373930876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1029</a:t>
                    </a:r>
                  </a:p>
                </c:rich>
              </c:tx>
              <c:dLblPos val="outEnd"/>
              <c:showVal val="1"/>
              <c:separator>, </c:separator>
            </c:dLbl>
            <c:dLbl>
              <c:idx val="3"/>
              <c:layout>
                <c:manualLayout>
                  <c:x val="-6.9865966371684227E-2"/>
                  <c:y val="-2.6800633254647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896</a:t>
                    </a:r>
                  </a:p>
                </c:rich>
              </c:tx>
              <c:showVal val="1"/>
              <c:separator>, </c:separator>
            </c:dLbl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  <c:separator>, </c:separator>
          </c:dLbls>
          <c:cat>
            <c:strRef>
              <c:f>'Por. śr. l. dziennych n. rej '!$F$60:$F$63</c:f>
              <c:strCache>
                <c:ptCount val="4"/>
                <c:pt idx="0">
                  <c:v>Q1 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'Por. śr. l. dziennych n. rej '!$G$60:$G$63</c:f>
              <c:numCache>
                <c:formatCode>0.0</c:formatCode>
                <c:ptCount val="4"/>
                <c:pt idx="0">
                  <c:v>945.62365591397838</c:v>
                </c:pt>
                <c:pt idx="1">
                  <c:v>772.59139784946251</c:v>
                </c:pt>
                <c:pt idx="2">
                  <c:v>1029.4623655913979</c:v>
                </c:pt>
                <c:pt idx="3">
                  <c:v>896.30107526881852</c:v>
                </c:pt>
              </c:numCache>
            </c:numRef>
          </c:val>
        </c:ser>
        <c:ser>
          <c:idx val="1"/>
          <c:order val="1"/>
          <c:tx>
            <c:strRef>
              <c:f>'Por. śr. l. dziennych n. rej '!$H$53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00D200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Lbls>
            <c:dLbl>
              <c:idx val="0"/>
              <c:layout>
                <c:manualLayout>
                  <c:x val="-7.9438589577873836E-2"/>
                  <c:y val="5.868494568334648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2537</a:t>
                    </a:r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-0.10385016897120512"/>
                  <c:y val="-3.658267716535505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1838</a:t>
                    </a:r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-7.6175914057254476E-2"/>
                  <c:y val="-2.824934383202115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1876</a:t>
                    </a:r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-7.626091070011598E-2"/>
                  <c:y val="-3.333333333333339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1996</a:t>
                    </a:r>
                  </a:p>
                </c:rich>
              </c:tx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'Por. śr. l. dziennych n. rej '!$F$60:$F$63</c:f>
              <c:strCache>
                <c:ptCount val="4"/>
                <c:pt idx="0">
                  <c:v>Q1 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'Por. śr. l. dziennych n. rej '!$H$60:$H$63</c:f>
              <c:numCache>
                <c:formatCode>0.0</c:formatCode>
                <c:ptCount val="4"/>
                <c:pt idx="0">
                  <c:v>2537.5268817204142</c:v>
                </c:pt>
                <c:pt idx="1">
                  <c:v>1858.467391304348</c:v>
                </c:pt>
                <c:pt idx="2">
                  <c:v>1876.5376344086021</c:v>
                </c:pt>
                <c:pt idx="3">
                  <c:v>1996.0645161290322</c:v>
                </c:pt>
              </c:numCache>
            </c:numRef>
          </c:val>
        </c:ser>
        <c:ser>
          <c:idx val="2"/>
          <c:order val="2"/>
          <c:tx>
            <c:strRef>
              <c:f>'Por. śr. l. dziennych n. rej '!$I$53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DA0000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2404</a:t>
                    </a:r>
                  </a:p>
                </c:rich>
              </c:tx>
              <c:dLblPos val="inEnd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dLblPos val="inEnd"/>
            <c:showVal val="1"/>
          </c:dLbls>
          <c:cat>
            <c:strRef>
              <c:f>'Por. śr. l. dziennych n. rej '!$F$60:$F$63</c:f>
              <c:strCache>
                <c:ptCount val="4"/>
                <c:pt idx="0">
                  <c:v>Q1 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'Por. śr. l. dziennych n. rej '!$I$60:$I$63</c:f>
              <c:numCache>
                <c:formatCode>General</c:formatCode>
                <c:ptCount val="4"/>
                <c:pt idx="0" formatCode="0.0">
                  <c:v>2404.3777777777864</c:v>
                </c:pt>
              </c:numCache>
            </c:numRef>
          </c:val>
        </c:ser>
        <c:dLbls>
          <c:showVal val="1"/>
        </c:dLbls>
        <c:gapWidth val="99"/>
        <c:axId val="68014848"/>
        <c:axId val="68016384"/>
      </c:barChart>
      <c:catAx>
        <c:axId val="68014848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800" b="1"/>
            </a:pPr>
            <a:endParaRPr lang="pl-PL"/>
          </a:p>
        </c:txPr>
        <c:crossAx val="68016384"/>
        <c:crosses val="autoZero"/>
        <c:auto val="1"/>
        <c:lblAlgn val="ctr"/>
        <c:lblOffset val="100"/>
        <c:tickLblSkip val="1"/>
        <c:tickMarkSkip val="1"/>
      </c:catAx>
      <c:valAx>
        <c:axId val="68016384"/>
        <c:scaling>
          <c:orientation val="minMax"/>
        </c:scaling>
        <c:axPos val="b"/>
        <c:majorGridlines/>
        <c:numFmt formatCode="0" sourceLinked="0"/>
        <c:tickLblPos val="nextTo"/>
        <c:txPr>
          <a:bodyPr rot="0" vert="horz"/>
          <a:lstStyle/>
          <a:p>
            <a:pPr>
              <a:defRPr sz="1800" b="1"/>
            </a:pPr>
            <a:endParaRPr lang="pl-PL"/>
          </a:p>
        </c:txPr>
        <c:crossAx val="68014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585875279847793"/>
          <c:y val="0.22662015069416808"/>
          <c:w val="0.20989752429602371"/>
          <c:h val="0.29927486575440176"/>
        </c:manualLayout>
      </c:layout>
      <c:txPr>
        <a:bodyPr/>
        <a:lstStyle/>
        <a:p>
          <a:pPr>
            <a:defRPr sz="1800" b="1"/>
          </a:pPr>
          <a:endParaRPr lang="pl-PL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clustered"/>
        <c:axId val="68164608"/>
        <c:axId val="68170496"/>
      </c:barChart>
      <c:catAx>
        <c:axId val="68164608"/>
        <c:scaling>
          <c:orientation val="minMax"/>
        </c:scaling>
        <c:axPos val="b"/>
        <c:tickLblPos val="nextTo"/>
        <c:crossAx val="68170496"/>
        <c:crosses val="autoZero"/>
        <c:auto val="1"/>
        <c:lblAlgn val="ctr"/>
        <c:lblOffset val="100"/>
      </c:catAx>
      <c:valAx>
        <c:axId val="68170496"/>
        <c:scaling>
          <c:orientation val="minMax"/>
        </c:scaling>
        <c:axPos val="l"/>
        <c:majorGridlines/>
        <c:numFmt formatCode="0.00%" sourceLinked="1"/>
        <c:tickLblPos val="nextTo"/>
        <c:crossAx val="68164608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8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/>
              <a:t>2009</a:t>
            </a:r>
          </a:p>
        </c:rich>
      </c:tx>
      <c:layout>
        <c:manualLayout>
          <c:xMode val="edge"/>
          <c:yMode val="edge"/>
          <c:x val="0.42242603637336862"/>
          <c:y val="4.9216932879659177E-2"/>
        </c:manualLayout>
      </c:layout>
    </c:title>
    <c:plotArea>
      <c:layout>
        <c:manualLayout>
          <c:layoutTarget val="inner"/>
          <c:xMode val="edge"/>
          <c:yMode val="edge"/>
          <c:x val="0.12760148993351789"/>
          <c:y val="0.13662182361733932"/>
          <c:w val="0.87040250208244929"/>
          <c:h val="0.78410060850017504"/>
        </c:manualLayout>
      </c:layout>
      <c:barChart>
        <c:barDir val="col"/>
        <c:grouping val="clustered"/>
        <c:ser>
          <c:idx val="0"/>
          <c:order val="0"/>
          <c:tx>
            <c:strRef>
              <c:f>Sheet1!$D$19</c:f>
              <c:strCache>
                <c:ptCount val="1"/>
                <c:pt idx="0">
                  <c:v>January 2009</c:v>
                </c:pt>
              </c:strCache>
            </c:strRef>
          </c:tx>
          <c:spPr>
            <a:solidFill>
              <a:srgbClr val="00D20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cat>
            <c:strRef>
              <c:f>Sheet1!$E$18:$F$18</c:f>
              <c:strCache>
                <c:ptCount val="2"/>
                <c:pt idx="0">
                  <c:v>Sedo</c:v>
                </c:pt>
                <c:pt idx="1">
                  <c:v>NameDrive</c:v>
                </c:pt>
              </c:strCache>
            </c:strRef>
          </c:cat>
          <c:val>
            <c:numRef>
              <c:f>Sheet1!$E$19:$F$19</c:f>
              <c:numCache>
                <c:formatCode>0.00%</c:formatCode>
                <c:ptCount val="2"/>
                <c:pt idx="0">
                  <c:v>0.36000000000000032</c:v>
                </c:pt>
                <c:pt idx="1">
                  <c:v>0.64000000000000223</c:v>
                </c:pt>
              </c:numCache>
            </c:numRef>
          </c:val>
        </c:ser>
        <c:axId val="68201088"/>
        <c:axId val="68206976"/>
      </c:barChart>
      <c:catAx>
        <c:axId val="6820108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68206976"/>
        <c:crosses val="autoZero"/>
        <c:auto val="1"/>
        <c:lblAlgn val="ctr"/>
        <c:lblOffset val="100"/>
      </c:catAx>
      <c:valAx>
        <c:axId val="68206976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6820108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1893985126859152"/>
          <c:y val="7.407407407407407E-2"/>
          <c:w val="0.83661570428696408"/>
          <c:h val="0.8031558034412366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3"/>
            <c:spPr>
              <a:solidFill>
                <a:srgbClr val="D2CD0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cat>
            <c:strRef>
              <c:f>Sheet3!$A$6:$A$9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Q1 2009</c:v>
                </c:pt>
                <c:pt idx="3">
                  <c:v>2009 (etc.)</c:v>
                </c:pt>
              </c:strCache>
            </c:strRef>
          </c:cat>
          <c:val>
            <c:numRef>
              <c:f>Sheet3!$B$6:$B$9</c:f>
              <c:numCache>
                <c:formatCode>General</c:formatCode>
                <c:ptCount val="4"/>
                <c:pt idx="0">
                  <c:v>646</c:v>
                </c:pt>
                <c:pt idx="1">
                  <c:v>41682</c:v>
                </c:pt>
                <c:pt idx="2">
                  <c:v>6620</c:v>
                </c:pt>
                <c:pt idx="3">
                  <c:v>26480</c:v>
                </c:pt>
              </c:numCache>
            </c:numRef>
          </c:val>
        </c:ser>
        <c:axId val="68218240"/>
        <c:axId val="68228224"/>
      </c:barChart>
      <c:catAx>
        <c:axId val="68218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pl-PL"/>
          </a:p>
        </c:txPr>
        <c:crossAx val="68228224"/>
        <c:crosses val="autoZero"/>
        <c:auto val="1"/>
        <c:lblAlgn val="ctr"/>
        <c:lblOffset val="100"/>
      </c:catAx>
      <c:valAx>
        <c:axId val="682282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pl-PL"/>
          </a:p>
        </c:txPr>
        <c:crossAx val="6821824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87C181E-1498-4485-B4F1-99C1A0AED7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MPj039947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766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0" y="609600"/>
            <a:ext cx="5029200" cy="2590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0" y="3505200"/>
            <a:ext cx="50292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fld id="{6650CEAC-41FC-4D9F-B832-035A37135FB9}" type="datetime1">
              <a:rPr lang="en-US"/>
              <a:pPr/>
              <a:t>9/1/2009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fld id="{9E3636E2-5B5C-41BC-93C3-BEA7D5ECE2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E3262C-82EC-4212-B506-2BEBCCD1CC5E}" type="datetime1">
              <a:rPr lang="en-US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7644E-90AD-40C5-8C3A-67B0298C5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9950" y="274638"/>
            <a:ext cx="1695450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274638"/>
            <a:ext cx="493395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39E144-C491-46E1-BE51-0C821288E88B}" type="datetime1">
              <a:rPr lang="en-US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40607-3C72-4FCD-8494-E439EA78D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FF78E8-C59C-4C6B-9030-A012107D40CB}" type="datetime1">
              <a:rPr lang="en-US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67380-813B-4D0F-B32D-936967F72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27840A-C5D2-4284-B15B-0A74281FFA15}" type="datetime1">
              <a:rPr lang="en-US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A9ADF-E24E-4CF4-992B-62106E6D1E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314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600200"/>
            <a:ext cx="3314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1903F5-6F46-4675-9BCE-DD42526CF0CF}" type="datetime1">
              <a:rPr lang="en-US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D14E2-CC3A-4825-B000-946AFD4CF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0B0D4-4F55-4019-8FED-55B624F4D105}" type="datetime1">
              <a:rPr lang="en-US"/>
              <a:pPr/>
              <a:t>9/1/2009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2A897-9CCA-4489-847F-3F5A04C193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6736CA-E3DE-4ACE-89AD-E89ED796ED5C}" type="datetime1">
              <a:rPr lang="en-US"/>
              <a:pPr/>
              <a:t>9/1/2009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E76D7-5DF7-4655-BB54-AA68CD6F9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681C7B-D016-4EEF-92C4-2984D68FE745}" type="datetime1">
              <a:rPr lang="en-US"/>
              <a:pPr/>
              <a:t>9/1/2009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BFC1C-67C5-43DD-A8EC-CDDE72228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BD54E4-5807-4534-A6FD-A7E78130868D}" type="datetime1">
              <a:rPr lang="en-US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0D5D6-05FE-43E2-9AF4-15983D0FE7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BF1DF3-E779-4F35-84F5-CA346566D355}" type="datetime1">
              <a:rPr lang="en-US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26413-7E04-4BF5-AF63-D59D908C2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MPj03994750000[1]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9812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274638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600200"/>
            <a:ext cx="6781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054D44B-4333-4F7A-B5F9-070E159145F6}" type="datetime1">
              <a:rPr lang="en-US"/>
              <a:pPr/>
              <a:t>9/1/2009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6294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9CC473-CE51-45AC-952C-9F6D20C159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Aftermarket services in .</a:t>
            </a:r>
            <a:r>
              <a:rPr lang="pl-PL" dirty="0" smtClean="0"/>
              <a:t>PL</a:t>
            </a:r>
            <a:r>
              <a:rPr lang="en-US" dirty="0" smtClean="0"/>
              <a:t> - overview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6182" y="3000372"/>
            <a:ext cx="5029200" cy="1752600"/>
          </a:xfrm>
        </p:spPr>
        <p:txBody>
          <a:bodyPr/>
          <a:lstStyle/>
          <a:p>
            <a:r>
              <a:rPr lang="en-US" sz="2800" i="1" dirty="0" smtClean="0"/>
              <a:t>2nd International conference for </a:t>
            </a:r>
            <a:r>
              <a:rPr lang="en-US" sz="2800" i="1" dirty="0" err="1" smtClean="0"/>
              <a:t>ccTLD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registriers</a:t>
            </a:r>
            <a:r>
              <a:rPr lang="en-US" sz="2800" i="1" dirty="0" smtClean="0"/>
              <a:t> and </a:t>
            </a:r>
            <a:r>
              <a:rPr lang="en-US" sz="2800" i="1" dirty="0" smtClean="0"/>
              <a:t>registrars of </a:t>
            </a:r>
            <a:r>
              <a:rPr lang="en-US" sz="2800" i="1" dirty="0" smtClean="0"/>
              <a:t>Central </a:t>
            </a:r>
            <a:r>
              <a:rPr lang="en-US" sz="2800" i="1" dirty="0" smtClean="0"/>
              <a:t>and Eastern </a:t>
            </a:r>
            <a:r>
              <a:rPr lang="en-US" sz="2800" i="1" dirty="0" smtClean="0"/>
              <a:t>Europe.</a:t>
            </a:r>
            <a:endParaRPr lang="pl-PL" sz="2800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786182" y="5214950"/>
            <a:ext cx="520063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Andrzej Bartosiewicz</a:t>
            </a:r>
            <a:r>
              <a:rPr kumimoji="0" 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(c) 2009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registrations, 2009 (est.)</a:t>
            </a:r>
            <a:endParaRPr lang="pl-PL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143108" y="2214554"/>
          <a:ext cx="664373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2"/>
          <p:cNvSpPr txBox="1"/>
          <p:nvPr/>
        </p:nvSpPr>
        <p:spPr>
          <a:xfrm>
            <a:off x="7643834" y="2428868"/>
            <a:ext cx="1285884" cy="357190"/>
          </a:xfrm>
          <a:prstGeom prst="rect">
            <a:avLst/>
          </a:prstGeom>
          <a:solidFill>
            <a:srgbClr val="FFE2A7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 smtClean="0"/>
              <a:t>est.  1 700 000 domains  in DNS</a:t>
            </a:r>
            <a:endParaRPr lang="pl-PL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#of domains, </a:t>
            </a:r>
            <a:r>
              <a:rPr lang="en-US" dirty="0" err="1" smtClean="0"/>
              <a:t>ccTLDs</a:t>
            </a:r>
            <a:r>
              <a:rPr lang="en-US" dirty="0" smtClean="0"/>
              <a:t> of the European Union, Q1 2009</a:t>
            </a:r>
            <a:endParaRPr lang="pl-PL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071670" y="2214554"/>
          <a:ext cx="6929486" cy="435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2643174" y="2571744"/>
          <a:ext cx="5572164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sz="4200" dirty="0"/>
              <a:t>Renewal rates and domain </a:t>
            </a:r>
            <a:r>
              <a:rPr lang="en-US" sz="4200" dirty="0" smtClean="0"/>
              <a:t>names </a:t>
            </a:r>
            <a:r>
              <a:rPr lang="en-US" sz="4200" dirty="0"/>
              <a:t>growth</a:t>
            </a:r>
            <a:endParaRPr lang="pl-PL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14546" y="2214554"/>
          <a:ext cx="6786610" cy="3748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2143140" y="285736"/>
            <a:ext cx="671514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Domain names growth (net), Q2Q</a:t>
            </a:r>
            <a:endParaRPr kumimoji="0" lang="pl-PL" sz="4200" b="0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registrations (only)</a:t>
            </a:r>
            <a:endParaRPr lang="pl-PL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357422" y="2000240"/>
          <a:ext cx="6357982" cy="4452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ftermarket </a:t>
            </a:r>
            <a:r>
              <a:rPr lang="en-US" dirty="0" smtClean="0"/>
              <a:t>(parking) in brief</a:t>
            </a:r>
            <a:endParaRPr lang="pl-P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8992" y="3500438"/>
          <a:ext cx="3929090" cy="2643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71670" y="2000240"/>
            <a:ext cx="6929486" cy="456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smtClean="0">
                <a:latin typeface="+mj-lt"/>
                <a:cs typeface="+mn-cs"/>
              </a:rPr>
              <a:t>parking market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size is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6.39%</a:t>
            </a:r>
            <a:r>
              <a:rPr lang="en-US" sz="2800" kern="0" noProof="0" dirty="0" smtClean="0">
                <a:latin typeface="+mj-lt"/>
              </a:rPr>
              <a:t> of the total</a:t>
            </a:r>
            <a:r>
              <a:rPr lang="en-US" sz="2800" kern="0" dirty="0" smtClean="0">
                <a:latin typeface="+mj-lt"/>
              </a:rPr>
              <a:t> number of .pl domain names;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+mj-lt"/>
                <a:cs typeface="+mn-cs"/>
              </a:rPr>
              <a:t>only two big players: Sedo and NameDrive;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+mj-lt"/>
                <a:cs typeface="+mn-cs"/>
              </a:rPr>
              <a:t>parked.com just</a:t>
            </a:r>
            <a:br>
              <a:rPr lang="en-US" sz="2800" kern="0" dirty="0" smtClean="0">
                <a:latin typeface="+mj-lt"/>
                <a:cs typeface="+mn-cs"/>
              </a:rPr>
            </a:br>
            <a:r>
              <a:rPr lang="en-US" sz="2800" kern="0" dirty="0" smtClean="0">
                <a:latin typeface="+mj-lt"/>
                <a:cs typeface="+mn-cs"/>
              </a:rPr>
              <a:t>starting…</a:t>
            </a:r>
            <a:endParaRPr lang="en-US" sz="2800" kern="0" dirty="0">
              <a:latin typeface="+mj-lt"/>
              <a:cs typeface="+mn-cs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4714876" y="3786190"/>
          <a:ext cx="4214842" cy="2838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Additional services offered by NASK</a:t>
            </a:r>
            <a:endParaRPr lang="pl-PL" sz="4000" b="1" dirty="0">
              <a:solidFill>
                <a:srgbClr val="FF0000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4546" y="2000240"/>
            <a:ext cx="6619892" cy="441959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WLS (</a:t>
            </a:r>
            <a:r>
              <a:rPr lang="en-US" sz="2800" b="1" dirty="0"/>
              <a:t>Wait List Service</a:t>
            </a:r>
            <a:r>
              <a:rPr lang="en-US" sz="2800" dirty="0" smtClean="0"/>
              <a:t>), </a:t>
            </a:r>
            <a:r>
              <a:rPr lang="en-US" sz="2000" dirty="0" smtClean="0"/>
              <a:t>		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/>
              <a:t>– implemented in 2004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DNT</a:t>
            </a:r>
            <a:r>
              <a:rPr lang="en-US" sz="2800" dirty="0"/>
              <a:t> (Domain Name Tasting) </a:t>
            </a:r>
            <a:r>
              <a:rPr lang="en-US" sz="2800" dirty="0" smtClean="0"/>
              <a:t> </a:t>
            </a:r>
            <a:r>
              <a:rPr lang="en-US" sz="2000" dirty="0" smtClean="0"/>
              <a:t>	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– </a:t>
            </a:r>
            <a:r>
              <a:rPr lang="en-US" sz="2000" i="1" dirty="0"/>
              <a:t>implemented in 2007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list of </a:t>
            </a:r>
            <a:r>
              <a:rPr lang="en-US" sz="2800" b="1" dirty="0" smtClean="0"/>
              <a:t>expired names</a:t>
            </a:r>
            <a:r>
              <a:rPr lang="en-US" sz="2800" dirty="0" smtClean="0"/>
              <a:t> </a:t>
            </a:r>
            <a:r>
              <a:rPr lang="en-US" sz="2000" dirty="0" smtClean="0"/>
              <a:t>		</a:t>
            </a:r>
            <a:br>
              <a:rPr lang="en-US" sz="2000" dirty="0" smtClean="0"/>
            </a:br>
            <a:r>
              <a:rPr lang="en-US" sz="2000" i="1" dirty="0" smtClean="0"/>
              <a:t>– implemented in 2008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list of </a:t>
            </a:r>
            <a:r>
              <a:rPr lang="en-US" sz="2800" b="1" dirty="0" smtClean="0"/>
              <a:t>NXDOMAINS</a:t>
            </a:r>
            <a:r>
              <a:rPr lang="en-US" sz="2800" dirty="0" smtClean="0"/>
              <a:t>  </a:t>
            </a:r>
            <a:r>
              <a:rPr lang="en-US" sz="2000" dirty="0" smtClean="0"/>
              <a:t>			</a:t>
            </a:r>
            <a:br>
              <a:rPr lang="en-US" sz="2000" dirty="0" smtClean="0"/>
            </a:br>
            <a:r>
              <a:rPr lang="en-US" sz="2000" i="1" dirty="0" smtClean="0"/>
              <a:t>– implemented in 2008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new </a:t>
            </a:r>
            <a:r>
              <a:rPr lang="en-US" sz="2800" b="1" dirty="0"/>
              <a:t>features in WHOIS</a:t>
            </a:r>
            <a:r>
              <a:rPr lang="en-US" sz="2800" dirty="0"/>
              <a:t> </a:t>
            </a:r>
            <a:r>
              <a:rPr lang="en-US" sz="2000" dirty="0" smtClean="0"/>
              <a:t>		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– </a:t>
            </a:r>
            <a:r>
              <a:rPr lang="en-US" sz="2000" i="1" dirty="0"/>
              <a:t>implemented in </a:t>
            </a:r>
            <a:r>
              <a:rPr lang="en-US" sz="2000" i="1" dirty="0" smtClean="0"/>
              <a:t>2008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5984" y="1571612"/>
            <a:ext cx="6572296" cy="4857784"/>
          </a:xfrm>
        </p:spPr>
        <p:txBody>
          <a:bodyPr/>
          <a:lstStyle/>
          <a:p>
            <a:pPr>
              <a:spcBef>
                <a:spcPts val="576"/>
              </a:spcBef>
            </a:pPr>
            <a:r>
              <a:rPr lang="en-US" sz="2400" dirty="0"/>
              <a:t>main purpose:</a:t>
            </a:r>
            <a:r>
              <a:rPr lang="en-US" sz="2400" b="1" dirty="0"/>
              <a:t> to secure registration if domain name </a:t>
            </a:r>
            <a:r>
              <a:rPr lang="en-US" sz="2400" b="1" dirty="0" smtClean="0"/>
              <a:t>expires;</a:t>
            </a:r>
            <a:endParaRPr lang="en-US" sz="2400" b="1" dirty="0"/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400" dirty="0"/>
              <a:t>valid for 3 years, only 1 WLS for one domain </a:t>
            </a:r>
            <a:r>
              <a:rPr lang="en-US" sz="2400" dirty="0" smtClean="0"/>
              <a:t>name;</a:t>
            </a:r>
            <a:endParaRPr lang="en-US" sz="2400" dirty="0"/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400" dirty="0"/>
              <a:t>available only through </a:t>
            </a:r>
            <a:r>
              <a:rPr lang="en-US" sz="2400" dirty="0" smtClean="0"/>
              <a:t>Partners;</a:t>
            </a:r>
            <a:endParaRPr lang="en-US" sz="2400" dirty="0"/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400" dirty="0"/>
              <a:t>product is targeted to “</a:t>
            </a:r>
            <a:r>
              <a:rPr lang="en-US" sz="2400" dirty="0" err="1"/>
              <a:t>domainers</a:t>
            </a:r>
            <a:r>
              <a:rPr lang="en-US" sz="2400" dirty="0"/>
              <a:t>” to secure registration if domain name </a:t>
            </a:r>
            <a:r>
              <a:rPr lang="en-US" sz="2400" dirty="0" smtClean="0"/>
              <a:t>expires;</a:t>
            </a:r>
            <a:endParaRPr lang="en-US" sz="2400" dirty="0"/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400" dirty="0"/>
              <a:t>service provided by the Registry – </a:t>
            </a:r>
            <a:r>
              <a:rPr lang="en-US" sz="2400" dirty="0" smtClean="0"/>
              <a:t>100</a:t>
            </a:r>
            <a:r>
              <a:rPr lang="en-US" sz="2400" dirty="0"/>
              <a:t>% guarantee to register domain name if domain name </a:t>
            </a:r>
            <a:r>
              <a:rPr lang="en-US" sz="2400" dirty="0" smtClean="0"/>
              <a:t>expires</a:t>
            </a:r>
            <a:r>
              <a:rPr lang="en-US" sz="2400" dirty="0"/>
              <a:t>;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400" dirty="0" smtClean="0"/>
              <a:t>30 PLN = </a:t>
            </a:r>
            <a:r>
              <a:rPr lang="pl-PL" sz="2400" dirty="0" smtClean="0"/>
              <a:t>10</a:t>
            </a:r>
            <a:r>
              <a:rPr lang="en-US" sz="2400" dirty="0" smtClean="0"/>
              <a:t> </a:t>
            </a:r>
            <a:r>
              <a:rPr lang="en-US" sz="2400" dirty="0" smtClean="0"/>
              <a:t>USD  = </a:t>
            </a:r>
            <a:r>
              <a:rPr lang="pl-PL" sz="2400" dirty="0" smtClean="0"/>
              <a:t>7.30</a:t>
            </a:r>
            <a:r>
              <a:rPr lang="en-US" sz="2400" dirty="0" smtClean="0"/>
              <a:t> </a:t>
            </a:r>
            <a:r>
              <a:rPr lang="en-US" sz="2400" dirty="0" smtClean="0"/>
              <a:t>EUR.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143108" y="285728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Wait List Service - overview</a:t>
            </a:r>
            <a:endParaRPr kumimoji="0" lang="pl-PL" sz="4400" b="0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List Service - statistics</a:t>
            </a:r>
            <a:endParaRPr lang="pl-PL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357422" y="2857496"/>
          <a:ext cx="607223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2"/>
          <p:cNvSpPr txBox="1"/>
          <p:nvPr/>
        </p:nvSpPr>
        <p:spPr>
          <a:xfrm>
            <a:off x="7572396" y="3786190"/>
            <a:ext cx="1219200" cy="504825"/>
          </a:xfrm>
          <a:prstGeom prst="rect">
            <a:avLst/>
          </a:prstGeom>
          <a:solidFill>
            <a:srgbClr val="FFE2A7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/>
              <a:t>est.</a:t>
            </a:r>
            <a:r>
              <a:rPr lang="en-US" sz="1100" b="1" baseline="0" dirty="0"/>
              <a:t>  26 500 </a:t>
            </a:r>
            <a:r>
              <a:rPr lang="en-US" sz="1100" b="1" baseline="0" dirty="0" smtClean="0"/>
              <a:t>new WLS </a:t>
            </a:r>
            <a:r>
              <a:rPr lang="en-US" sz="1100" b="1" baseline="0" dirty="0"/>
              <a:t>this year</a:t>
            </a:r>
            <a:endParaRPr lang="pl-PL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14546" y="285736"/>
            <a:ext cx="6786578" cy="1143000"/>
          </a:xfrm>
        </p:spPr>
        <p:txBody>
          <a:bodyPr/>
          <a:lstStyle/>
          <a:p>
            <a:r>
              <a:rPr lang="en-US" dirty="0"/>
              <a:t>Domain Name </a:t>
            </a:r>
            <a:r>
              <a:rPr lang="en-US" dirty="0" smtClean="0"/>
              <a:t>Tasting - overview</a:t>
            </a:r>
            <a:endParaRPr lang="pl-PL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08" y="1928802"/>
            <a:ext cx="6596050" cy="4286280"/>
          </a:xfrm>
          <a:noFill/>
          <a:ln/>
        </p:spPr>
        <p:txBody>
          <a:bodyPr/>
          <a:lstStyle/>
          <a:p>
            <a:r>
              <a:rPr lang="en-US" sz="2400" dirty="0"/>
              <a:t>main purpose: </a:t>
            </a:r>
            <a:r>
              <a:rPr lang="en-US" sz="2400" b="1" dirty="0"/>
              <a:t>traffic </a:t>
            </a:r>
            <a:r>
              <a:rPr lang="en-US" sz="2400" b="1" dirty="0" smtClean="0"/>
              <a:t>testing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dirty="0"/>
              <a:t>targeted (generally) to “</a:t>
            </a:r>
            <a:r>
              <a:rPr lang="en-US" sz="2400" dirty="0" err="1"/>
              <a:t>domainers</a:t>
            </a:r>
            <a:r>
              <a:rPr lang="en-US" sz="2400" dirty="0" smtClean="0"/>
              <a:t>”;</a:t>
            </a:r>
            <a:endParaRPr lang="en-US" sz="2400" dirty="0"/>
          </a:p>
          <a:p>
            <a:r>
              <a:rPr lang="en-US" sz="2400" dirty="0"/>
              <a:t>start:</a:t>
            </a:r>
            <a:r>
              <a:rPr lang="pl-PL" sz="2400" dirty="0"/>
              <a:t> </a:t>
            </a:r>
            <a:r>
              <a:rPr lang="en-US" sz="2400" dirty="0"/>
              <a:t>September 3</a:t>
            </a:r>
            <a:r>
              <a:rPr lang="en-US" sz="2400" baseline="30000" dirty="0"/>
              <a:t>rd</a:t>
            </a:r>
            <a:r>
              <a:rPr lang="en-US" sz="2400" dirty="0"/>
              <a:t>, </a:t>
            </a:r>
            <a:r>
              <a:rPr lang="en-US" sz="2400" dirty="0" smtClean="0"/>
              <a:t>2007;</a:t>
            </a:r>
            <a:endParaRPr lang="en-US" sz="2400" dirty="0"/>
          </a:p>
          <a:p>
            <a:r>
              <a:rPr lang="en-US" sz="2400" b="1" dirty="0"/>
              <a:t>14 days</a:t>
            </a:r>
            <a:r>
              <a:rPr lang="en-US" sz="2400" dirty="0"/>
              <a:t> for “tasting</a:t>
            </a:r>
            <a:r>
              <a:rPr lang="en-US" sz="2400" dirty="0" smtClean="0"/>
              <a:t>”;</a:t>
            </a:r>
            <a:endParaRPr lang="en-US" sz="2400" dirty="0"/>
          </a:p>
          <a:p>
            <a:r>
              <a:rPr lang="en-US" sz="2400" dirty="0"/>
              <a:t>1 </a:t>
            </a:r>
            <a:r>
              <a:rPr lang="en-US" sz="2400" dirty="0" smtClean="0"/>
              <a:t>PLN = </a:t>
            </a:r>
            <a:r>
              <a:rPr lang="en-US" sz="2400" dirty="0" smtClean="0"/>
              <a:t>0.3</a:t>
            </a:r>
            <a:r>
              <a:rPr lang="pl-PL" sz="2400" dirty="0" smtClean="0"/>
              <a:t>5</a:t>
            </a:r>
            <a:r>
              <a:rPr lang="en-US" sz="2400" dirty="0" smtClean="0"/>
              <a:t> </a:t>
            </a:r>
            <a:r>
              <a:rPr lang="en-US" sz="2400" dirty="0" smtClean="0"/>
              <a:t>U$ = </a:t>
            </a:r>
            <a:r>
              <a:rPr lang="en-US" sz="2400" dirty="0" smtClean="0"/>
              <a:t>0.2</a:t>
            </a:r>
            <a:r>
              <a:rPr lang="pl-PL" sz="2400" dirty="0" smtClean="0"/>
              <a:t>5</a:t>
            </a:r>
            <a:r>
              <a:rPr lang="en-US" sz="2400" dirty="0" smtClean="0"/>
              <a:t> </a:t>
            </a:r>
            <a:r>
              <a:rPr lang="en-US" sz="2400" dirty="0" smtClean="0"/>
              <a:t>EUR; </a:t>
            </a:r>
            <a:endParaRPr lang="pl-PL" sz="2400" dirty="0"/>
          </a:p>
          <a:p>
            <a:r>
              <a:rPr lang="pl-PL" sz="2400" b="1" dirty="0" smtClean="0"/>
              <a:t>105</a:t>
            </a:r>
            <a:r>
              <a:rPr lang="en-US" sz="2400" b="1" dirty="0" smtClean="0"/>
              <a:t> </a:t>
            </a:r>
            <a:r>
              <a:rPr lang="pl-PL" sz="2400" b="1" dirty="0" smtClean="0"/>
              <a:t>469 </a:t>
            </a:r>
            <a:r>
              <a:rPr lang="en-US" sz="2400" dirty="0" smtClean="0"/>
              <a:t>DNT </a:t>
            </a:r>
            <a:r>
              <a:rPr lang="en-US" sz="2400" dirty="0"/>
              <a:t>registrations until </a:t>
            </a:r>
            <a:r>
              <a:rPr lang="en-US" sz="2400" dirty="0" smtClean="0"/>
              <a:t>February 2009.</a:t>
            </a:r>
            <a:endParaRPr lang="pl-PL" sz="2400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357166"/>
            <a:ext cx="6400800" cy="776270"/>
          </a:xfrm>
        </p:spPr>
        <p:txBody>
          <a:bodyPr/>
          <a:lstStyle/>
          <a:p>
            <a:r>
              <a:rPr lang="en-US" dirty="0" smtClean="0"/>
              <a:t>The most important numbers…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714488"/>
            <a:ext cx="6619892" cy="4929222"/>
          </a:xfrm>
        </p:spPr>
        <p:txBody>
          <a:bodyPr/>
          <a:lstStyle/>
          <a:p>
            <a:r>
              <a:rPr lang="en-US" sz="2800" b="1" dirty="0" smtClean="0"/>
              <a:t>June 2008: 1 </a:t>
            </a:r>
            <a:r>
              <a:rPr lang="en-US" sz="2800" b="1" dirty="0" err="1" smtClean="0"/>
              <a:t>mln</a:t>
            </a:r>
            <a:r>
              <a:rPr lang="en-US" sz="2800" b="1" dirty="0" smtClean="0"/>
              <a:t> domain names </a:t>
            </a:r>
          </a:p>
          <a:p>
            <a:r>
              <a:rPr lang="en-US" sz="2800" b="1" dirty="0" smtClean="0"/>
              <a:t>August 2009: 1.5 </a:t>
            </a:r>
            <a:r>
              <a:rPr lang="en-US" sz="2800" b="1" dirty="0" err="1" smtClean="0"/>
              <a:t>mln</a:t>
            </a:r>
            <a:r>
              <a:rPr lang="en-US" sz="2800" b="1" dirty="0" smtClean="0"/>
              <a:t> domain names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DNT - statistics</a:t>
            </a:r>
            <a:endParaRPr lang="pl-PL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14546" y="2143116"/>
          <a:ext cx="6429420" cy="445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2"/>
          <p:cNvSpPr txBox="1"/>
          <p:nvPr/>
        </p:nvSpPr>
        <p:spPr>
          <a:xfrm>
            <a:off x="7786710" y="2285992"/>
            <a:ext cx="1143008" cy="428628"/>
          </a:xfrm>
          <a:prstGeom prst="rect">
            <a:avLst/>
          </a:prstGeom>
          <a:solidFill>
            <a:srgbClr val="FFE2A7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 smtClean="0"/>
              <a:t>est.  </a:t>
            </a:r>
            <a:br>
              <a:rPr lang="en-US" sz="1100" b="1" dirty="0" smtClean="0"/>
            </a:br>
            <a:r>
              <a:rPr lang="en-US" sz="1100" b="1" dirty="0" smtClean="0"/>
              <a:t>90 000 DNT</a:t>
            </a:r>
            <a:endParaRPr lang="pl-PL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357166"/>
            <a:ext cx="6711950" cy="126365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renewals</a:t>
            </a:r>
            <a:r>
              <a:rPr lang="en-US" dirty="0"/>
              <a:t> statistics…</a:t>
            </a:r>
            <a:br>
              <a:rPr lang="en-US" dirty="0"/>
            </a:br>
            <a:r>
              <a:rPr lang="en-US" dirty="0"/>
              <a:t>…have no more sense </a:t>
            </a:r>
            <a:r>
              <a:rPr lang="en-US" dirty="0" smtClean="0"/>
              <a:t>today</a:t>
            </a:r>
            <a:r>
              <a:rPr lang="en-US" dirty="0"/>
              <a:t>…</a:t>
            </a:r>
            <a:endParaRPr lang="pl-PL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4546" y="2357430"/>
            <a:ext cx="6715172" cy="3571900"/>
          </a:xfrm>
        </p:spPr>
        <p:txBody>
          <a:bodyPr/>
          <a:lstStyle/>
          <a:p>
            <a:r>
              <a:rPr lang="en-US" sz="2400" dirty="0" smtClean="0"/>
              <a:t>most of the expired </a:t>
            </a:r>
            <a:r>
              <a:rPr lang="en-US" sz="2400" dirty="0"/>
              <a:t>domain names </a:t>
            </a:r>
            <a:r>
              <a:rPr lang="en-US" sz="2400" dirty="0" smtClean="0"/>
              <a:t>are </a:t>
            </a:r>
            <a:r>
              <a:rPr lang="en-US" sz="2400" dirty="0"/>
              <a:t>registered within </a:t>
            </a:r>
            <a:r>
              <a:rPr lang="en-US" sz="2400" dirty="0" smtClean="0"/>
              <a:t>seconds </a:t>
            </a:r>
            <a:r>
              <a:rPr lang="en-US" sz="2400" dirty="0"/>
              <a:t>after </a:t>
            </a:r>
            <a:r>
              <a:rPr lang="en-US" sz="2400" dirty="0" smtClean="0"/>
              <a:t>expiration;</a:t>
            </a:r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85</a:t>
            </a:r>
            <a:r>
              <a:rPr lang="en-US" sz="2400" b="1" dirty="0"/>
              <a:t>% </a:t>
            </a:r>
            <a:r>
              <a:rPr lang="en-US" sz="2400" dirty="0"/>
              <a:t>of expired domain </a:t>
            </a:r>
            <a:r>
              <a:rPr lang="en-US" sz="2400" dirty="0" smtClean="0"/>
              <a:t>names </a:t>
            </a:r>
            <a:r>
              <a:rPr lang="en-US" sz="2400" dirty="0"/>
              <a:t>under .PL are </a:t>
            </a:r>
            <a:r>
              <a:rPr lang="en-US" sz="2400" dirty="0" smtClean="0"/>
              <a:t>taken (registered, booked, tasted) within first 24 hours; </a:t>
            </a:r>
          </a:p>
          <a:p>
            <a:r>
              <a:rPr lang="en-US" sz="2400" dirty="0" smtClean="0"/>
              <a:t>publication </a:t>
            </a:r>
            <a:r>
              <a:rPr lang="en-US" sz="2400" dirty="0"/>
              <a:t>of the lists of expired names </a:t>
            </a:r>
            <a:r>
              <a:rPr lang="en-US" sz="2400" b="1" dirty="0"/>
              <a:t>directly increased the efficiency</a:t>
            </a:r>
            <a:r>
              <a:rPr lang="en-US" sz="2400" dirty="0"/>
              <a:t> of “drop catching</a:t>
            </a:r>
            <a:r>
              <a:rPr lang="en-US" sz="2400" dirty="0" smtClean="0"/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expired names </a:t>
            </a:r>
            <a:r>
              <a:rPr lang="en-US" dirty="0" smtClean="0"/>
              <a:t>– public list 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2000240"/>
            <a:ext cx="6629416" cy="4400560"/>
          </a:xfrm>
        </p:spPr>
        <p:txBody>
          <a:bodyPr/>
          <a:lstStyle/>
          <a:p>
            <a:r>
              <a:rPr lang="en-US" sz="2400" dirty="0" smtClean="0"/>
              <a:t>NASK makes make the list of the expired domain names public;</a:t>
            </a:r>
          </a:p>
          <a:p>
            <a:r>
              <a:rPr lang="en-US" sz="2400" dirty="0" smtClean="0"/>
              <a:t>three times a day;</a:t>
            </a:r>
            <a:endParaRPr lang="en-US" sz="2400" i="1" dirty="0" smtClean="0"/>
          </a:p>
          <a:p>
            <a:r>
              <a:rPr lang="en-US" sz="2400" dirty="0" smtClean="0"/>
              <a:t>exact expiry date/time is in WHOIS;</a:t>
            </a:r>
          </a:p>
          <a:p>
            <a:r>
              <a:rPr lang="en-US" sz="2400" dirty="0" smtClean="0"/>
              <a:t>list of expired domains is available free of charge:</a:t>
            </a:r>
          </a:p>
          <a:p>
            <a:pPr>
              <a:buNone/>
            </a:pPr>
            <a:r>
              <a:rPr lang="en-US" sz="2400" i="1" dirty="0" smtClean="0"/>
              <a:t>	dns.pl/</a:t>
            </a:r>
            <a:r>
              <a:rPr lang="en-US" sz="2400" i="1" dirty="0" err="1" smtClean="0"/>
              <a:t>english</a:t>
            </a:r>
            <a:r>
              <a:rPr lang="en-US" sz="2400" i="1" dirty="0" smtClean="0"/>
              <a:t>/registrar/deleted_domains.shtml</a:t>
            </a:r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NXdomain.pl 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4546" y="2000240"/>
            <a:ext cx="6715172" cy="4214842"/>
          </a:xfrm>
        </p:spPr>
        <p:txBody>
          <a:bodyPr/>
          <a:lstStyle/>
          <a:p>
            <a:r>
              <a:rPr lang="en-US" sz="2400" dirty="0" smtClean="0"/>
              <a:t>targeted to </a:t>
            </a:r>
            <a:r>
              <a:rPr lang="pl-PL" sz="2400" dirty="0" smtClean="0"/>
              <a:t>the </a:t>
            </a:r>
            <a:r>
              <a:rPr lang="en-US" sz="2400" dirty="0" smtClean="0"/>
              <a:t>“</a:t>
            </a:r>
            <a:r>
              <a:rPr lang="en-US" sz="2400" dirty="0" err="1" smtClean="0"/>
              <a:t>domainers</a:t>
            </a:r>
            <a:r>
              <a:rPr lang="en-US" sz="2400" dirty="0" smtClean="0"/>
              <a:t>”;</a:t>
            </a:r>
          </a:p>
          <a:p>
            <a:r>
              <a:rPr lang="en-US" sz="2400" dirty="0" smtClean="0"/>
              <a:t>NASK started publication of the daily top one-hundred NXDOMAINs list in July 2008;</a:t>
            </a:r>
          </a:p>
          <a:p>
            <a:r>
              <a:rPr lang="en-US" sz="2400" dirty="0" smtClean="0"/>
              <a:t>NX domain list is free of charge;</a:t>
            </a:r>
          </a:p>
          <a:p>
            <a:r>
              <a:rPr lang="pl-PL" sz="2400" dirty="0" smtClean="0"/>
              <a:t>domain names with the NXDOMAIN status (rcode=3) and the total number of responses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all the names that might be attractive for </a:t>
            </a:r>
            <a:r>
              <a:rPr lang="en-US" sz="2400" dirty="0" err="1" smtClean="0"/>
              <a:t>domainers</a:t>
            </a:r>
            <a:r>
              <a:rPr lang="en-US" sz="2400" dirty="0" smtClean="0"/>
              <a:t>, are </a:t>
            </a:r>
            <a:r>
              <a:rPr lang="en-US" sz="2400" dirty="0" err="1" smtClean="0"/>
              <a:t>imediately</a:t>
            </a:r>
            <a:r>
              <a:rPr lang="en-US" sz="2400" dirty="0" smtClean="0"/>
              <a:t> “tasted”;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dditional </a:t>
            </a:r>
            <a:r>
              <a:rPr lang="en-US" dirty="0"/>
              <a:t>data in </a:t>
            </a:r>
            <a:r>
              <a:rPr lang="en-US" b="1" dirty="0">
                <a:solidFill>
                  <a:srgbClr val="FF0000"/>
                </a:solidFill>
              </a:rPr>
              <a:t>WHOIS 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071670" y="1428736"/>
            <a:ext cx="6786610" cy="4267200"/>
          </a:xfrm>
        </p:spPr>
        <p:txBody>
          <a:bodyPr/>
          <a:lstStyle/>
          <a:p>
            <a:r>
              <a:rPr lang="en-US" sz="2400" dirty="0" smtClean="0"/>
              <a:t>registration date and time (</a:t>
            </a:r>
            <a:r>
              <a:rPr lang="en-US" sz="2400" dirty="0" err="1" smtClean="0"/>
              <a:t>hh:mm:ss</a:t>
            </a:r>
            <a:r>
              <a:rPr lang="en-US" sz="2400" dirty="0" smtClean="0"/>
              <a:t>);</a:t>
            </a:r>
          </a:p>
          <a:p>
            <a:r>
              <a:rPr lang="en-US" sz="2400" b="1" dirty="0" smtClean="0"/>
              <a:t>expiration date and time</a:t>
            </a:r>
            <a:r>
              <a:rPr lang="en-US" sz="2400" dirty="0"/>
              <a:t>;</a:t>
            </a:r>
            <a:endParaRPr lang="en-US" sz="2400" dirty="0" smtClean="0"/>
          </a:p>
          <a:p>
            <a:r>
              <a:rPr lang="en-US" sz="2400" dirty="0" smtClean="0"/>
              <a:t>WLS</a:t>
            </a:r>
            <a:r>
              <a:rPr lang="en-US" sz="2400" dirty="0"/>
              <a:t>, DNT – date and </a:t>
            </a:r>
            <a:r>
              <a:rPr lang="en-US" sz="2400" dirty="0" smtClean="0"/>
              <a:t>time;</a:t>
            </a:r>
            <a:endParaRPr lang="en-US" sz="2400" dirty="0"/>
          </a:p>
          <a:p>
            <a:r>
              <a:rPr lang="en-US" sz="2400" dirty="0"/>
              <a:t>domain name status visible (registered, reserved, tasted, tasted-blocked, expired, blocked, book-blocked</a:t>
            </a:r>
            <a:r>
              <a:rPr lang="en-US" sz="2400" dirty="0" smtClean="0"/>
              <a:t>);</a:t>
            </a:r>
            <a:endParaRPr lang="en-US" sz="2400" dirty="0"/>
          </a:p>
          <a:p>
            <a:r>
              <a:rPr lang="en-US" sz="2400" dirty="0"/>
              <a:t>and more:</a:t>
            </a:r>
            <a:br>
              <a:rPr lang="en-US" sz="2400" dirty="0"/>
            </a:br>
            <a:r>
              <a:rPr lang="pl-PL" sz="2400" i="1" dirty="0"/>
              <a:t>http://www.dns.pl/english/stanydomeny.html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pl-PL" sz="2400" i="1" dirty="0"/>
              <a:t>http://www.dns.pl/english/states_of_domain.pdf</a:t>
            </a:r>
            <a:endParaRPr lang="en-US" sz="2400" i="1" dirty="0"/>
          </a:p>
          <a:p>
            <a:pPr>
              <a:buFontTx/>
              <a:buNone/>
            </a:pPr>
            <a:endParaRPr lang="pl-PL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NASK efforts to promote domain names registrations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1928803"/>
            <a:ext cx="6858048" cy="4305310"/>
          </a:xfrm>
        </p:spPr>
        <p:txBody>
          <a:bodyPr/>
          <a:lstStyle/>
          <a:p>
            <a:r>
              <a:rPr lang="en-US" sz="2400" dirty="0"/>
              <a:t>p</a:t>
            </a:r>
            <a:r>
              <a:rPr lang="en-US" sz="2400" dirty="0" smtClean="0"/>
              <a:t>ublic</a:t>
            </a:r>
            <a:r>
              <a:rPr lang="en-US" sz="2400" b="1" dirty="0" smtClean="0"/>
              <a:t> meetings with Partners;</a:t>
            </a:r>
          </a:p>
          <a:p>
            <a:r>
              <a:rPr lang="en-US" sz="2400" b="1" dirty="0" smtClean="0"/>
              <a:t>conferences</a:t>
            </a:r>
            <a:r>
              <a:rPr lang="en-US" sz="2400" dirty="0" smtClean="0"/>
              <a:t> dedicated to the Aftermarket:</a:t>
            </a:r>
            <a:br>
              <a:rPr lang="en-US" sz="2400" dirty="0" smtClean="0"/>
            </a:br>
            <a:r>
              <a:rPr lang="en-US" sz="2000" i="1" dirty="0" smtClean="0"/>
              <a:t>SecondaryMarket.pl and </a:t>
            </a:r>
            <a:br>
              <a:rPr lang="en-US" sz="2000" i="1" dirty="0" smtClean="0"/>
            </a:br>
            <a:r>
              <a:rPr lang="en-US" sz="2000" i="1" dirty="0" smtClean="0"/>
              <a:t>SecondaryMarket2009.pl</a:t>
            </a:r>
            <a:endParaRPr lang="en-US" sz="2400" i="1" dirty="0" smtClean="0"/>
          </a:p>
          <a:p>
            <a:r>
              <a:rPr lang="en-US" sz="2400" b="1" dirty="0" smtClean="0"/>
              <a:t>TV interviews, press releases;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n-line</a:t>
            </a:r>
            <a:r>
              <a:rPr lang="en-US" sz="2400" b="1" dirty="0" smtClean="0"/>
              <a:t> BLOG</a:t>
            </a:r>
            <a:r>
              <a:rPr lang="en-US" sz="2400" dirty="0" smtClean="0"/>
              <a:t>: webhosting.pl/</a:t>
            </a:r>
            <a:r>
              <a:rPr lang="en-US" sz="2400" dirty="0" err="1" smtClean="0"/>
              <a:t>bartosiewicz</a:t>
            </a:r>
            <a:endParaRPr lang="en-US" sz="2400" dirty="0"/>
          </a:p>
          <a:p>
            <a:r>
              <a:rPr lang="en-US" sz="2400" dirty="0"/>
              <a:t>r</a:t>
            </a:r>
            <a:r>
              <a:rPr lang="en-US" sz="2400" dirty="0" smtClean="0"/>
              <a:t>eports (quarter and annual) and more… www.dns.pl; example:</a:t>
            </a:r>
            <a:br>
              <a:rPr lang="en-US" sz="2400" dirty="0" smtClean="0"/>
            </a:br>
            <a:r>
              <a:rPr lang="en-US" sz="2000" i="1" dirty="0" smtClean="0"/>
              <a:t>http://dns.pl/Raport2008.pdf</a:t>
            </a:r>
            <a:br>
              <a:rPr lang="en-US" sz="2000" i="1" dirty="0" smtClean="0"/>
            </a:br>
            <a:r>
              <a:rPr lang="en-US" sz="2000" i="1" dirty="0" smtClean="0"/>
              <a:t>http://dns.pl/news/Raport_kwartalny_Q1_2009.pdf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NASK’s web page: 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3600" b="1" dirty="0" smtClean="0">
                <a:solidFill>
                  <a:srgbClr val="990000"/>
                </a:solidFill>
              </a:rPr>
              <a:t>dns.pl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my web page: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3600" b="1" dirty="0" smtClean="0">
                <a:solidFill>
                  <a:srgbClr val="990000"/>
                </a:solidFill>
              </a:rPr>
              <a:t>bartosiewicz.pl</a:t>
            </a:r>
            <a:endParaRPr lang="en-US" sz="3600" b="1" dirty="0" smtClean="0">
              <a:solidFill>
                <a:srgbClr val="990000"/>
              </a:solidFill>
            </a:endParaRPr>
          </a:p>
          <a:p>
            <a:pPr>
              <a:buNone/>
            </a:pPr>
            <a:r>
              <a:rPr lang="en-US" dirty="0" smtClean="0"/>
              <a:t>direct contact</a:t>
            </a:r>
            <a:r>
              <a:rPr lang="en-US" dirty="0"/>
              <a:t> </a:t>
            </a:r>
            <a:r>
              <a:rPr lang="en-US" dirty="0" smtClean="0"/>
              <a:t>with me: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990000"/>
                </a:solidFill>
              </a:rPr>
              <a:t>	</a:t>
            </a:r>
            <a:r>
              <a:rPr lang="en-US" sz="3600" b="1" dirty="0" smtClean="0">
                <a:solidFill>
                  <a:srgbClr val="990000"/>
                </a:solidFill>
              </a:rPr>
              <a:t>bartosiewicz.tel</a:t>
            </a:r>
            <a:endParaRPr lang="pl-PL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00800" cy="776270"/>
          </a:xfrm>
        </p:spPr>
        <p:txBody>
          <a:bodyPr/>
          <a:lstStyle/>
          <a:p>
            <a:r>
              <a:rPr lang="en-US" dirty="0" smtClean="0"/>
              <a:t>.PL registry in brief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714488"/>
            <a:ext cx="6619892" cy="4929222"/>
          </a:xfrm>
        </p:spPr>
        <p:txBody>
          <a:bodyPr/>
          <a:lstStyle/>
          <a:p>
            <a:r>
              <a:rPr lang="en-US" sz="2400" dirty="0" smtClean="0"/>
              <a:t>full </a:t>
            </a:r>
            <a:r>
              <a:rPr lang="en-US" sz="2400" b="1" dirty="0" smtClean="0"/>
              <a:t>EPP</a:t>
            </a:r>
            <a:r>
              <a:rPr lang="en-US" sz="2400" dirty="0" smtClean="0"/>
              <a:t> support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DNS dynamic updates with 5 min intervals;</a:t>
            </a:r>
            <a:endParaRPr lang="en-US" sz="2400" dirty="0" smtClean="0"/>
          </a:p>
          <a:p>
            <a:r>
              <a:rPr lang="en-US" sz="2400" dirty="0" smtClean="0"/>
              <a:t>Partnership Program with </a:t>
            </a:r>
            <a:r>
              <a:rPr lang="en-US" sz="2400" dirty="0" smtClean="0"/>
              <a:t>120</a:t>
            </a:r>
            <a:r>
              <a:rPr lang="en-US" sz="2400" dirty="0" smtClean="0"/>
              <a:t>+ registrars already;</a:t>
            </a:r>
          </a:p>
          <a:p>
            <a:r>
              <a:rPr lang="en-US" sz="2400" dirty="0" smtClean="0"/>
              <a:t>fully automated </a:t>
            </a:r>
            <a:r>
              <a:rPr lang="en-US" sz="2400" dirty="0" smtClean="0"/>
              <a:t>domain name </a:t>
            </a:r>
            <a:r>
              <a:rPr lang="en-US" sz="2400" dirty="0" smtClean="0"/>
              <a:t>registration</a:t>
            </a:r>
            <a:r>
              <a:rPr lang="pl-PL" sz="2400" dirty="0" smtClean="0"/>
              <a:t>;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no </a:t>
            </a:r>
            <a:r>
              <a:rPr lang="en-US" sz="2400" dirty="0" smtClean="0"/>
              <a:t>local presence required, no restrictions;</a:t>
            </a:r>
          </a:p>
          <a:p>
            <a:r>
              <a:rPr lang="en-US" sz="2400" dirty="0" smtClean="0"/>
              <a:t>automatic transfers and updates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p</a:t>
            </a:r>
            <a:r>
              <a:rPr lang="en-US" sz="2400" dirty="0" smtClean="0"/>
              <a:t>re-paid for Registrars</a:t>
            </a:r>
            <a:r>
              <a:rPr lang="pl-PL" sz="2400" dirty="0" smtClean="0"/>
              <a:t>;</a:t>
            </a:r>
            <a:endParaRPr lang="pl-PL" sz="2400" dirty="0" smtClean="0"/>
          </a:p>
          <a:p>
            <a:r>
              <a:rPr lang="pl-PL" sz="2400" dirty="0" smtClean="0"/>
              <a:t>r</a:t>
            </a:r>
            <a:r>
              <a:rPr lang="pl-PL" sz="2400" dirty="0" smtClean="0"/>
              <a:t>egistration timeframe: 1..10 years.</a:t>
            </a: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286116" y="714356"/>
            <a:ext cx="3400404" cy="64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800" i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dns.pl/essentials</a:t>
            </a:r>
            <a:endParaRPr kumimoji="0" lang="pl-PL" sz="320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00800" cy="776270"/>
          </a:xfrm>
        </p:spPr>
        <p:txBody>
          <a:bodyPr/>
          <a:lstStyle/>
          <a:p>
            <a:r>
              <a:rPr lang="en-US" dirty="0" smtClean="0"/>
              <a:t>.PL pre-paid model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714488"/>
            <a:ext cx="6619892" cy="4929222"/>
          </a:xfrm>
        </p:spPr>
        <p:txBody>
          <a:bodyPr/>
          <a:lstStyle/>
          <a:p>
            <a:r>
              <a:rPr lang="en-US" sz="2400" dirty="0" smtClean="0"/>
              <a:t>goes live in September 2009;</a:t>
            </a:r>
          </a:p>
          <a:p>
            <a:r>
              <a:rPr lang="en-US" sz="2400" dirty="0" smtClean="0"/>
              <a:t>2200 EUR for entry and 500 EUR minimal payment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c</a:t>
            </a:r>
            <a:r>
              <a:rPr lang="en-US" sz="2400" dirty="0" smtClean="0"/>
              <a:t>hanges to the </a:t>
            </a:r>
            <a:r>
              <a:rPr lang="pl-PL" sz="2400" dirty="0" smtClean="0"/>
              <a:t>existing </a:t>
            </a:r>
            <a:r>
              <a:rPr lang="en-US" sz="2400" dirty="0" smtClean="0"/>
              <a:t>agreement</a:t>
            </a:r>
            <a:r>
              <a:rPr lang="pl-PL" sz="2400" dirty="0" smtClean="0"/>
              <a:t>: </a:t>
            </a:r>
            <a:r>
              <a:rPr lang="en-US" sz="2400" dirty="0" smtClean="0"/>
              <a:t>no more security deposits required, no more “discounts” based price list</a:t>
            </a:r>
            <a:r>
              <a:rPr lang="pl-PL" sz="2400" dirty="0" smtClean="0"/>
              <a:t>, easy to sign agreements;</a:t>
            </a:r>
            <a:endParaRPr lang="en-US" sz="2400" dirty="0" smtClean="0"/>
          </a:p>
          <a:p>
            <a:r>
              <a:rPr lang="en-US" sz="2400" dirty="0" smtClean="0"/>
              <a:t>automatic renewals</a:t>
            </a:r>
            <a:r>
              <a:rPr lang="pl-PL" sz="2400" dirty="0" smtClean="0"/>
              <a:t> </a:t>
            </a:r>
            <a:r>
              <a:rPr lang="pl-PL" sz="2400" dirty="0" smtClean="0"/>
              <a:t>(</a:t>
            </a:r>
            <a:r>
              <a:rPr lang="en-US" sz="2400" dirty="0" smtClean="0"/>
              <a:t>Registrar can decide to switch it off</a:t>
            </a:r>
            <a:r>
              <a:rPr lang="pl-PL" sz="2400" dirty="0" smtClean="0"/>
              <a:t>);</a:t>
            </a:r>
          </a:p>
          <a:p>
            <a:r>
              <a:rPr lang="pl-PL" sz="2400" dirty="0" smtClean="0"/>
              <a:t>extentions to the EPP: special parameter for renewal after expiration, </a:t>
            </a:r>
            <a:r>
              <a:rPr lang="pl-PL" sz="2400" dirty="0" smtClean="0"/>
              <a:t>&lt;extreport:payment&gt; </a:t>
            </a:r>
            <a:r>
              <a:rPr lang="pl-PL" sz="2400" dirty="0" smtClean="0"/>
              <a:t>and </a:t>
            </a:r>
            <a:r>
              <a:rPr lang="pl-PL" sz="2400" dirty="0" smtClean="0"/>
              <a:t>&lt;extreport:paymentFunds</a:t>
            </a:r>
            <a:r>
              <a:rPr lang="pl-PL" sz="2400" dirty="0" smtClean="0"/>
              <a:t>&gt;;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286116" y="714356"/>
            <a:ext cx="3400404" cy="64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800" i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dns.pl/essentials</a:t>
            </a:r>
            <a:endParaRPr kumimoji="0" lang="pl-PL" sz="320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00800" cy="776270"/>
          </a:xfrm>
        </p:spPr>
        <p:txBody>
          <a:bodyPr/>
          <a:lstStyle/>
          <a:p>
            <a:r>
              <a:rPr lang="en-US" dirty="0" smtClean="0"/>
              <a:t>.PL prices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714488"/>
            <a:ext cx="6619892" cy="4929222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basic:</a:t>
            </a:r>
          </a:p>
          <a:p>
            <a:r>
              <a:rPr lang="en-US" sz="2400" dirty="0" smtClean="0"/>
              <a:t>registration </a:t>
            </a:r>
            <a:r>
              <a:rPr lang="en-US" sz="2400" dirty="0" smtClean="0"/>
              <a:t>price = </a:t>
            </a:r>
            <a:r>
              <a:rPr lang="en-US" sz="2400" b="1" dirty="0" smtClean="0"/>
              <a:t>2.40 EUR</a:t>
            </a:r>
            <a:r>
              <a:rPr lang="en-US" sz="2400" dirty="0" smtClean="0"/>
              <a:t> </a:t>
            </a:r>
            <a:endParaRPr lang="en-US" sz="2400" b="1" dirty="0" smtClean="0"/>
          </a:p>
          <a:p>
            <a:r>
              <a:rPr lang="en-US" sz="2400" dirty="0" smtClean="0"/>
              <a:t>renewal </a:t>
            </a:r>
            <a:r>
              <a:rPr lang="en-US" sz="2400" dirty="0" smtClean="0"/>
              <a:t>price = </a:t>
            </a:r>
            <a:r>
              <a:rPr lang="en-US" sz="2400" b="1" dirty="0" smtClean="0"/>
              <a:t>9 EUR</a:t>
            </a:r>
            <a:r>
              <a:rPr lang="en-US" sz="2400" dirty="0" smtClean="0"/>
              <a:t> (some people say it’s too high</a:t>
            </a:r>
            <a:r>
              <a:rPr lang="en-US" sz="2400" dirty="0" smtClean="0"/>
              <a:t>…)</a:t>
            </a:r>
          </a:p>
          <a:p>
            <a:r>
              <a:rPr lang="en-US" sz="2400" dirty="0" smtClean="0"/>
              <a:t>renewal of IDN (discount price) = </a:t>
            </a:r>
            <a:r>
              <a:rPr lang="en-US" sz="2400" b="1" dirty="0" smtClean="0"/>
              <a:t>2.40 EUR</a:t>
            </a:r>
            <a:endParaRPr lang="en-US" sz="2400" b="1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additional charges:</a:t>
            </a:r>
            <a:endParaRPr lang="en-US" sz="2400" b="1" dirty="0" smtClean="0"/>
          </a:p>
          <a:p>
            <a:r>
              <a:rPr lang="en-US" sz="2400" dirty="0" smtClean="0"/>
              <a:t>renewal after expiration </a:t>
            </a:r>
            <a:r>
              <a:rPr lang="en-US" sz="2400" b="1" dirty="0" smtClean="0"/>
              <a:t>+ 1 EUR</a:t>
            </a:r>
          </a:p>
          <a:p>
            <a:r>
              <a:rPr lang="en-US" sz="2400" dirty="0" smtClean="0"/>
              <a:t>unsuccessful registration attempt = 0.02 </a:t>
            </a:r>
            <a:r>
              <a:rPr lang="en-US" sz="2400" dirty="0" smtClean="0"/>
              <a:t>EUR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no </a:t>
            </a:r>
            <a:r>
              <a:rPr lang="en-US" sz="2400" dirty="0" smtClean="0">
                <a:solidFill>
                  <a:srgbClr val="FF0000"/>
                </a:solidFill>
              </a:rPr>
              <a:t>more additional </a:t>
            </a:r>
            <a:r>
              <a:rPr lang="en-US" sz="2400" dirty="0" smtClean="0">
                <a:solidFill>
                  <a:srgbClr val="FF0000"/>
                </a:solidFill>
              </a:rPr>
              <a:t>charges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5984" y="714356"/>
            <a:ext cx="6715172" cy="64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800" i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http://dns.pl/english/registrar/feesp2009.html</a:t>
            </a:r>
            <a:endParaRPr kumimoji="0" lang="pl-PL" sz="320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400800" cy="776270"/>
          </a:xfrm>
        </p:spPr>
        <p:txBody>
          <a:bodyPr/>
          <a:lstStyle/>
          <a:p>
            <a:r>
              <a:rPr lang="en-US" dirty="0" smtClean="0"/>
              <a:t>.PL prices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714488"/>
            <a:ext cx="6619892" cy="4929222"/>
          </a:xfrm>
        </p:spPr>
        <p:txBody>
          <a:bodyPr/>
          <a:lstStyle/>
          <a:p>
            <a:pPr>
              <a:buNone/>
            </a:pPr>
            <a:r>
              <a:rPr lang="pl-PL" sz="2400" b="1" dirty="0" smtClean="0"/>
              <a:t>a</a:t>
            </a:r>
            <a:r>
              <a:rPr lang="pl-PL" sz="2400" b="1" dirty="0" smtClean="0"/>
              <a:t>llowed payment methods:</a:t>
            </a:r>
          </a:p>
          <a:p>
            <a:r>
              <a:rPr lang="pl-PL" sz="2400" dirty="0" smtClean="0"/>
              <a:t>w</a:t>
            </a:r>
            <a:r>
              <a:rPr lang="pl-PL" sz="2400" dirty="0" smtClean="0"/>
              <a:t>ire transfer</a:t>
            </a:r>
          </a:p>
          <a:p>
            <a:r>
              <a:rPr lang="pl-PL" sz="2400" dirty="0" smtClean="0"/>
              <a:t>PayPal</a:t>
            </a:r>
          </a:p>
          <a:p>
            <a:r>
              <a:rPr lang="pl-PL" sz="2400" dirty="0" smtClean="0"/>
              <a:t>c</a:t>
            </a:r>
            <a:r>
              <a:rPr lang="pl-PL" sz="2400" dirty="0" smtClean="0"/>
              <a:t>redit cards</a:t>
            </a:r>
          </a:p>
          <a:p>
            <a:r>
              <a:rPr lang="pl-PL" sz="2400" dirty="0" smtClean="0"/>
              <a:t>d</a:t>
            </a:r>
            <a:r>
              <a:rPr lang="pl-PL" sz="2400" dirty="0" smtClean="0"/>
              <a:t>irect debit (in the next version of the System)</a:t>
            </a:r>
          </a:p>
          <a:p>
            <a:r>
              <a:rPr lang="pl-PL" sz="2400" dirty="0" smtClean="0"/>
              <a:t>the next version of the system will also cover real time account provisioning from PayPal or credit cards.</a:t>
            </a: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5984" y="714356"/>
            <a:ext cx="6715172" cy="64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800" i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http://dns.pl/english/registrar/feesp2009.html</a:t>
            </a:r>
            <a:endParaRPr kumimoji="0" lang="pl-PL" sz="320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46" y="142852"/>
            <a:ext cx="6400800" cy="776270"/>
          </a:xfrm>
        </p:spPr>
        <p:txBody>
          <a:bodyPr/>
          <a:lstStyle/>
          <a:p>
            <a:r>
              <a:rPr lang="en-US" dirty="0" smtClean="0"/>
              <a:t>.PL registry in brief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546" y="1571612"/>
            <a:ext cx="6786610" cy="4638676"/>
          </a:xfrm>
        </p:spPr>
        <p:txBody>
          <a:bodyPr/>
          <a:lstStyle/>
          <a:p>
            <a:r>
              <a:rPr lang="en-US" sz="2400" dirty="0" smtClean="0"/>
              <a:t>domain name </a:t>
            </a:r>
            <a:r>
              <a:rPr lang="en-US" sz="2400" b="1" dirty="0" smtClean="0"/>
              <a:t>booking</a:t>
            </a:r>
            <a:r>
              <a:rPr lang="en-US" sz="2400" dirty="0" smtClean="0"/>
              <a:t> (for free, for two weeks); </a:t>
            </a:r>
          </a:p>
          <a:p>
            <a:r>
              <a:rPr lang="en-US" sz="2400" dirty="0" smtClean="0"/>
              <a:t>DNS Dynamic Updates every 5 minutes;</a:t>
            </a:r>
          </a:p>
          <a:p>
            <a:r>
              <a:rPr lang="en-US" sz="2400" b="1" dirty="0" smtClean="0"/>
              <a:t>tasting </a:t>
            </a:r>
            <a:r>
              <a:rPr lang="en-US" sz="2400" dirty="0" smtClean="0"/>
              <a:t>(for two weeks for </a:t>
            </a:r>
            <a:r>
              <a:rPr lang="en-US" sz="2400" b="1" dirty="0" smtClean="0"/>
              <a:t>0.2</a:t>
            </a:r>
            <a:r>
              <a:rPr lang="pl-PL" sz="2400" b="1" dirty="0" smtClean="0"/>
              <a:t>5</a:t>
            </a:r>
            <a:r>
              <a:rPr lang="en-US" sz="2400" b="1" dirty="0" smtClean="0"/>
              <a:t> </a:t>
            </a:r>
            <a:r>
              <a:rPr lang="en-US" sz="2400" b="1" dirty="0" smtClean="0"/>
              <a:t>EUR</a:t>
            </a:r>
            <a:r>
              <a:rPr lang="en-US" sz="2400" dirty="0" smtClean="0"/>
              <a:t>);</a:t>
            </a:r>
          </a:p>
          <a:p>
            <a:r>
              <a:rPr lang="en-US" sz="2400" b="1" dirty="0" smtClean="0"/>
              <a:t>options </a:t>
            </a:r>
            <a:r>
              <a:rPr lang="en-US" sz="2400" dirty="0" smtClean="0"/>
              <a:t>(Wait List Service; </a:t>
            </a:r>
            <a:r>
              <a:rPr lang="pl-PL" sz="2400" b="1" dirty="0" smtClean="0"/>
              <a:t>7.30</a:t>
            </a:r>
            <a:r>
              <a:rPr lang="en-US" sz="2400" b="1" dirty="0" smtClean="0"/>
              <a:t> </a:t>
            </a:r>
            <a:r>
              <a:rPr lang="en-US" sz="2400" b="1" dirty="0" smtClean="0"/>
              <a:t>EUR </a:t>
            </a:r>
            <a:r>
              <a:rPr lang="en-US" sz="2400" dirty="0" smtClean="0"/>
              <a:t>for 3 years);</a:t>
            </a:r>
          </a:p>
          <a:p>
            <a:r>
              <a:rPr lang="en-US" sz="2400" b="1" dirty="0" smtClean="0"/>
              <a:t>IDN</a:t>
            </a:r>
            <a:r>
              <a:rPr lang="en-US" sz="2400" dirty="0" smtClean="0"/>
              <a:t> full support including Cyrillic, Greek, Hebrew and more;</a:t>
            </a:r>
          </a:p>
          <a:p>
            <a:r>
              <a:rPr lang="en-US" sz="2400" dirty="0" smtClean="0"/>
              <a:t>lower renewal price for IDNs.</a:t>
            </a:r>
          </a:p>
          <a:p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286116" y="714356"/>
            <a:ext cx="3400404" cy="64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800" i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dns.pl/essentials</a:t>
            </a:r>
            <a:endParaRPr kumimoji="0" lang="pl-PL" sz="320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46" y="142852"/>
            <a:ext cx="6400800" cy="776270"/>
          </a:xfrm>
        </p:spPr>
        <p:txBody>
          <a:bodyPr/>
          <a:lstStyle/>
          <a:p>
            <a:r>
              <a:rPr lang="pl-PL" dirty="0" smtClean="0"/>
              <a:t>Registrars vote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546" y="1571612"/>
            <a:ext cx="6786610" cy="4638676"/>
          </a:xfrm>
        </p:spPr>
        <p:txBody>
          <a:bodyPr/>
          <a:lstStyle/>
          <a:p>
            <a:r>
              <a:rPr lang="pl-PL" sz="2400" dirty="0" smtClean="0"/>
              <a:t>s</a:t>
            </a:r>
            <a:r>
              <a:rPr lang="pl-PL" sz="2400" dirty="0" smtClean="0"/>
              <a:t>tarting September 1st, 2009 all technical changes to the System are subject to the </a:t>
            </a:r>
            <a:r>
              <a:rPr lang="pl-PL" sz="2400" b="1" dirty="0" smtClean="0"/>
              <a:t>Registrars voting</a:t>
            </a:r>
            <a:r>
              <a:rPr lang="pl-PL" sz="2400" dirty="0" smtClean="0"/>
              <a:t>. </a:t>
            </a:r>
          </a:p>
          <a:p>
            <a:r>
              <a:rPr lang="pl-PL" sz="2400" dirty="0" smtClean="0"/>
              <a:t>e</a:t>
            </a:r>
            <a:r>
              <a:rPr lang="pl-PL" sz="2400" dirty="0" smtClean="0"/>
              <a:t>ach Registrar gets as many votes as the square root of the number of registered domain names </a:t>
            </a:r>
            <a:br>
              <a:rPr lang="pl-PL" sz="2400" dirty="0" smtClean="0"/>
            </a:br>
            <a:r>
              <a:rPr lang="pl-PL" sz="2400" b="1" dirty="0" smtClean="0"/>
              <a:t>#votes = </a:t>
            </a:r>
            <a:r>
              <a:rPr lang="pl-PL" sz="2400" b="1" dirty="0" smtClean="0"/>
              <a:t>√</a:t>
            </a:r>
            <a:r>
              <a:rPr lang="pl-PL" sz="2400" b="1" dirty="0" smtClean="0"/>
              <a:t>(#registered domain names) </a:t>
            </a:r>
          </a:p>
          <a:p>
            <a:r>
              <a:rPr lang="pl-PL" sz="2400" dirty="0" smtClean="0"/>
              <a:t>p</a:t>
            </a:r>
            <a:r>
              <a:rPr lang="pl-PL" sz="2400" dirty="0" smtClean="0"/>
              <a:t>roposal pass the voting if there is more votes in favour than against. </a:t>
            </a:r>
          </a:p>
          <a:p>
            <a:r>
              <a:rPr lang="pl-PL" sz="2400" dirty="0" smtClean="0"/>
              <a:t>v</a:t>
            </a:r>
            <a:r>
              <a:rPr lang="pl-PL" sz="2400" dirty="0" smtClean="0"/>
              <a:t>oting system is only allowed for the technical changes. </a:t>
            </a:r>
            <a:endParaRPr lang="en-US" sz="24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number of the active domain names @ NASK</a:t>
            </a:r>
            <a:endParaRPr lang="pl-PL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285984" y="2500306"/>
          <a:ext cx="6500858" cy="3757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I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BusinessI</Template>
  <TotalTime>318</TotalTime>
  <Words>890</Words>
  <Application>Microsoft Office PowerPoint</Application>
  <PresentationFormat>On-screen Show (4:3)</PresentationFormat>
  <Paragraphs>148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BusinessI</vt:lpstr>
      <vt:lpstr>Aftermarket services in .PL - overview</vt:lpstr>
      <vt:lpstr>The most important numbers… </vt:lpstr>
      <vt:lpstr>.PL registry in brief</vt:lpstr>
      <vt:lpstr>.PL pre-paid model</vt:lpstr>
      <vt:lpstr>.PL prices</vt:lpstr>
      <vt:lpstr>.PL prices</vt:lpstr>
      <vt:lpstr>.PL registry in brief</vt:lpstr>
      <vt:lpstr>Registrars vote</vt:lpstr>
      <vt:lpstr>total number of the active domain names @ NASK</vt:lpstr>
      <vt:lpstr>registrations, 2009 (est.)</vt:lpstr>
      <vt:lpstr>#of domains, ccTLDs of the European Union, Q1 2009</vt:lpstr>
      <vt:lpstr>Renewal rates and domain names growth</vt:lpstr>
      <vt:lpstr>Slide 13</vt:lpstr>
      <vt:lpstr>New registrations (only)</vt:lpstr>
      <vt:lpstr>Aftermarket (parking) in brief</vt:lpstr>
      <vt:lpstr>Additional services offered by NASK</vt:lpstr>
      <vt:lpstr>Slide 17</vt:lpstr>
      <vt:lpstr>Wait List Service - statistics</vt:lpstr>
      <vt:lpstr>Domain Name Tasting - overview</vt:lpstr>
      <vt:lpstr>DNT - statistics</vt:lpstr>
      <vt:lpstr>renewals statistics… …have no more sense today…</vt:lpstr>
      <vt:lpstr>expired names – public list </vt:lpstr>
      <vt:lpstr>NXdomain.pl </vt:lpstr>
      <vt:lpstr>Additional data in WHOIS </vt:lpstr>
      <vt:lpstr>NASK efforts to promote domain names registrations</vt:lpstr>
      <vt:lpstr>Contact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.RU registrars meeting Bled 2009</dc:title>
  <dc:subject>Presentation on .PL aftermarket</dc:subject>
  <dc:creator>Andrzej Bartosiewicz</dc:creator>
  <cp:keywords>aftermarket cctld registry domain names</cp:keywords>
  <cp:lastModifiedBy>Andrzej Bartosiewicz</cp:lastModifiedBy>
  <cp:revision>42</cp:revision>
  <dcterms:created xsi:type="dcterms:W3CDTF">2009-05-27T10:31:09Z</dcterms:created>
  <dcterms:modified xsi:type="dcterms:W3CDTF">2009-09-01T12:52:13Z</dcterms:modified>
  <cp:contentStatus>for publication</cp:contentStatus>
</cp:coreProperties>
</file>